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8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Lst>
  <p:sldSz cx="9144000" cy="6858000" type="screen4x3"/>
  <p:notesSz cx="6858000" cy="9144000"/>
  <p:defaultTextStyle>
    <a:defPPr>
      <a:defRPr lang="en-GB"/>
    </a:defPPr>
    <a:lvl1pPr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Noto Sans CJK SC Regular" charset="0"/>
      </a:defRPr>
    </a:lvl1pPr>
    <a:lvl2pPr marL="742950" indent="-28575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Noto Sans CJK SC Regular" charset="0"/>
      </a:defRPr>
    </a:lvl2pPr>
    <a:lvl3pPr marL="1143000" indent="-22860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Noto Sans CJK SC Regular" charset="0"/>
      </a:defRPr>
    </a:lvl3pPr>
    <a:lvl4pPr marL="1600200" indent="-22860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Noto Sans CJK SC Regular" charset="0"/>
      </a:defRPr>
    </a:lvl4pPr>
    <a:lvl5pPr marL="2057400" indent="-228600" algn="l" defTabSz="457200" rtl="0" eaLnBrk="0" fontAlgn="base" hangingPunct="0">
      <a:spcBef>
        <a:spcPct val="0"/>
      </a:spcBef>
      <a:spcAft>
        <a:spcPct val="0"/>
      </a:spcAft>
      <a:buClr>
        <a:srgbClr val="000000"/>
      </a:buClr>
      <a:buSzPct val="100000"/>
      <a:buFont typeface="Times New Roman" panose="02020603050405020304" pitchFamily="18" charset="0"/>
      <a:defRPr kern="1200">
        <a:solidFill>
          <a:schemeClr val="bg1"/>
        </a:solidFill>
        <a:latin typeface="Arial" panose="020B0604020202020204" pitchFamily="34" charset="0"/>
        <a:ea typeface="+mn-ea"/>
        <a:cs typeface="Noto Sans CJK SC Regular" charset="0"/>
      </a:defRPr>
    </a:lvl5pPr>
    <a:lvl6pPr marL="2286000" algn="l" defTabSz="914400" rtl="0" eaLnBrk="1" latinLnBrk="0" hangingPunct="1">
      <a:defRPr kern="1200">
        <a:solidFill>
          <a:schemeClr val="bg1"/>
        </a:solidFill>
        <a:latin typeface="Arial" panose="020B0604020202020204" pitchFamily="34" charset="0"/>
        <a:ea typeface="+mn-ea"/>
        <a:cs typeface="Noto Sans CJK SC Regular" charset="0"/>
      </a:defRPr>
    </a:lvl6pPr>
    <a:lvl7pPr marL="2743200" algn="l" defTabSz="914400" rtl="0" eaLnBrk="1" latinLnBrk="0" hangingPunct="1">
      <a:defRPr kern="1200">
        <a:solidFill>
          <a:schemeClr val="bg1"/>
        </a:solidFill>
        <a:latin typeface="Arial" panose="020B0604020202020204" pitchFamily="34" charset="0"/>
        <a:ea typeface="+mn-ea"/>
        <a:cs typeface="Noto Sans CJK SC Regular" charset="0"/>
      </a:defRPr>
    </a:lvl7pPr>
    <a:lvl8pPr marL="3200400" algn="l" defTabSz="914400" rtl="0" eaLnBrk="1" latinLnBrk="0" hangingPunct="1">
      <a:defRPr kern="1200">
        <a:solidFill>
          <a:schemeClr val="bg1"/>
        </a:solidFill>
        <a:latin typeface="Arial" panose="020B0604020202020204" pitchFamily="34" charset="0"/>
        <a:ea typeface="+mn-ea"/>
        <a:cs typeface="Noto Sans CJK SC Regular" charset="0"/>
      </a:defRPr>
    </a:lvl8pPr>
    <a:lvl9pPr marL="3657600" algn="l" defTabSz="914400" rtl="0" eaLnBrk="1" latinLnBrk="0" hangingPunct="1">
      <a:defRPr kern="1200">
        <a:solidFill>
          <a:schemeClr val="bg1"/>
        </a:solidFill>
        <a:latin typeface="Arial" panose="020B0604020202020204" pitchFamily="34" charset="0"/>
        <a:ea typeface="+mn-ea"/>
        <a:cs typeface="Noto Sans CJK SC Regular"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p:cViewPr varScale="1">
        <p:scale>
          <a:sx n="80" d="100"/>
          <a:sy n="80" d="100"/>
        </p:scale>
        <p:origin x="1632" y="48"/>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360" cap="sq">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 name="AutoShape 2"/>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1" name="AutoShape 3"/>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2" name="AutoShape 4"/>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3" name="AutoShape 5"/>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4" name="Text Box 6"/>
          <p:cNvSpPr txBox="1">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5" name="Text Box 7"/>
          <p:cNvSpPr txBox="1">
            <a:spLocks noChangeArrowheads="1"/>
          </p:cNvSpPr>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6" name="Rectangle 8"/>
          <p:cNvSpPr>
            <a:spLocks noGrp="1" noChangeArrowheads="1"/>
          </p:cNvSpPr>
          <p:nvPr>
            <p:ph type="sldImg"/>
          </p:nvPr>
        </p:nvSpPr>
        <p:spPr bwMode="auto">
          <a:xfrm>
            <a:off x="1143000" y="685800"/>
            <a:ext cx="4564063" cy="3421063"/>
          </a:xfrm>
          <a:prstGeom prst="rect">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57" name="Rectangle 9"/>
          <p:cNvSpPr>
            <a:spLocks noGrp="1" noChangeArrowheads="1"/>
          </p:cNvSpPr>
          <p:nvPr>
            <p:ph type="body"/>
          </p:nvPr>
        </p:nvSpPr>
        <p:spPr bwMode="auto">
          <a:xfrm>
            <a:off x="685800" y="4343400"/>
            <a:ext cx="5478463" cy="4106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endParaRPr lang="en-US" altLang="en-US" smtClean="0"/>
          </a:p>
        </p:txBody>
      </p:sp>
      <p:sp>
        <p:nvSpPr>
          <p:cNvPr id="2058" name="Text Box 10"/>
          <p:cNvSpPr txBox="1">
            <a:spLocks noChangeArrowheads="1"/>
          </p:cNvSpPr>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9" name="Rectangle 11"/>
          <p:cNvSpPr>
            <a:spLocks noGrp="1" noChangeArrowheads="1"/>
          </p:cNvSpPr>
          <p:nvPr>
            <p:ph type="sldNum"/>
          </p:nvPr>
        </p:nvSpPr>
        <p:spPr bwMode="auto">
          <a:xfrm>
            <a:off x="3884613" y="8685213"/>
            <a:ext cx="2963862" cy="449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eaLnBrk="1" hangingPunct="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cs typeface="DejaVu Sans" charset="0"/>
              </a:defRPr>
            </a:lvl1pPr>
          </a:lstStyle>
          <a:p>
            <a:fld id="{F7F6562C-5E15-44A9-B0AF-892E54A3C0AF}"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ED25F1E9-9F1D-447C-B674-9AD5DD6ADC45}" type="slidenum">
              <a:rPr lang="en-US" altLang="en-US"/>
              <a:pPr/>
              <a:t>1</a:t>
            </a:fld>
            <a:endParaRPr lang="en-US" altLang="en-US"/>
          </a:p>
        </p:txBody>
      </p:sp>
      <p:sp>
        <p:nvSpPr>
          <p:cNvPr id="82945"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87C64ACD-30C8-46CD-BCAA-7899C0E175D9}" type="slidenum">
              <a:rPr lang="en-US" altLang="en-US"/>
              <a:pPr/>
              <a:t>10</a:t>
            </a:fld>
            <a:endParaRPr lang="en-US" altLang="en-US"/>
          </a:p>
        </p:txBody>
      </p:sp>
      <p:sp>
        <p:nvSpPr>
          <p:cNvPr id="92161"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2"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B1225A10-E2DE-419D-A9E5-D45C045D8B40}" type="slidenum">
              <a:rPr lang="en-US" altLang="en-US"/>
              <a:pPr/>
              <a:t>11</a:t>
            </a:fld>
            <a:endParaRPr lang="en-US" altLang="en-US"/>
          </a:p>
        </p:txBody>
      </p:sp>
      <p:sp>
        <p:nvSpPr>
          <p:cNvPr id="93185"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3186"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A9C6786A-195C-4394-9AB6-5FC486858630}" type="slidenum">
              <a:rPr lang="en-US" altLang="en-US"/>
              <a:pPr/>
              <a:t>12</a:t>
            </a:fld>
            <a:endParaRPr lang="en-US" altLang="en-US"/>
          </a:p>
        </p:txBody>
      </p:sp>
      <p:sp>
        <p:nvSpPr>
          <p:cNvPr id="94209"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0"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7C47B5FE-B26D-451A-B1EB-768998A08B3A}" type="slidenum">
              <a:rPr lang="en-US" altLang="en-US"/>
              <a:pPr/>
              <a:t>13</a:t>
            </a:fld>
            <a:endParaRPr lang="en-US" altLang="en-US"/>
          </a:p>
        </p:txBody>
      </p:sp>
      <p:sp>
        <p:nvSpPr>
          <p:cNvPr id="95233"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5234"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E515835E-D26D-4185-BDBD-6594676796B0}" type="slidenum">
              <a:rPr lang="en-US" altLang="en-US"/>
              <a:pPr/>
              <a:t>14</a:t>
            </a:fld>
            <a:endParaRPr lang="en-US" altLang="en-US"/>
          </a:p>
        </p:txBody>
      </p:sp>
      <p:sp>
        <p:nvSpPr>
          <p:cNvPr id="96257"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5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B04C5BAB-46F5-4925-ABC1-9E1BF6460218}" type="slidenum">
              <a:rPr lang="en-US" altLang="en-US"/>
              <a:pPr/>
              <a:t>15</a:t>
            </a:fld>
            <a:endParaRPr lang="en-US" altLang="en-US"/>
          </a:p>
        </p:txBody>
      </p:sp>
      <p:sp>
        <p:nvSpPr>
          <p:cNvPr id="97281"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7282"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8C8FBC4B-7858-4905-886E-83E53049BEDD}" type="slidenum">
              <a:rPr lang="en-US" altLang="en-US"/>
              <a:pPr/>
              <a:t>16</a:t>
            </a:fld>
            <a:endParaRPr lang="en-US" altLang="en-US"/>
          </a:p>
        </p:txBody>
      </p:sp>
      <p:sp>
        <p:nvSpPr>
          <p:cNvPr id="98305"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4B559F24-1C03-4F11-BE2A-568F175BC57C}" type="slidenum">
              <a:rPr lang="en-US" altLang="en-US"/>
              <a:pPr/>
              <a:t>17</a:t>
            </a:fld>
            <a:endParaRPr lang="en-US" altLang="en-US"/>
          </a:p>
        </p:txBody>
      </p:sp>
      <p:sp>
        <p:nvSpPr>
          <p:cNvPr id="99329"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933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5B4EE767-98C7-431B-BE65-7A3E6B44D4BA}" type="slidenum">
              <a:rPr lang="en-US" altLang="en-US"/>
              <a:pPr/>
              <a:t>18</a:t>
            </a:fld>
            <a:endParaRPr lang="en-US" altLang="en-US"/>
          </a:p>
        </p:txBody>
      </p:sp>
      <p:sp>
        <p:nvSpPr>
          <p:cNvPr id="100353"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E29E2241-087B-4657-AEA7-EC22087259A0}" type="slidenum">
              <a:rPr lang="en-US" altLang="en-US"/>
              <a:pPr/>
              <a:t>19</a:t>
            </a:fld>
            <a:endParaRPr lang="en-US" altLang="en-US"/>
          </a:p>
        </p:txBody>
      </p:sp>
      <p:sp>
        <p:nvSpPr>
          <p:cNvPr id="101377"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137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2D67FD62-FA29-4FD5-B35F-45CCDAF2E801}" type="slidenum">
              <a:rPr lang="en-US" altLang="en-US"/>
              <a:pPr/>
              <a:t>2</a:t>
            </a:fld>
            <a:endParaRPr lang="en-US" altLang="en-US"/>
          </a:p>
        </p:txBody>
      </p:sp>
      <p:sp>
        <p:nvSpPr>
          <p:cNvPr id="83969"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F173BB6D-878C-43AA-8E08-1D827FB6737A}" type="slidenum">
              <a:rPr lang="en-US" altLang="en-US"/>
              <a:pPr/>
              <a:t>20</a:t>
            </a:fld>
            <a:endParaRPr lang="en-US" altLang="en-US"/>
          </a:p>
        </p:txBody>
      </p:sp>
      <p:sp>
        <p:nvSpPr>
          <p:cNvPr id="102401"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2"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1DC25D21-CCCB-4596-AE35-0739EF5FC1C9}" type="slidenum">
              <a:rPr lang="en-US" altLang="en-US"/>
              <a:pPr/>
              <a:t>21</a:t>
            </a:fld>
            <a:endParaRPr lang="en-US" altLang="en-US"/>
          </a:p>
        </p:txBody>
      </p:sp>
      <p:sp>
        <p:nvSpPr>
          <p:cNvPr id="103425"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2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FCA14DE3-7E18-4C7F-9D06-64ED688145A8}" type="slidenum">
              <a:rPr lang="en-US" altLang="en-US"/>
              <a:pPr/>
              <a:t>22</a:t>
            </a:fld>
            <a:endParaRPr lang="en-US" altLang="en-US"/>
          </a:p>
        </p:txBody>
      </p:sp>
      <p:sp>
        <p:nvSpPr>
          <p:cNvPr id="104449"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707A20CB-0CB3-42A3-B250-726E4437378C}" type="slidenum">
              <a:rPr lang="en-US" altLang="en-US"/>
              <a:pPr/>
              <a:t>23</a:t>
            </a:fld>
            <a:endParaRPr lang="en-US" altLang="en-US"/>
          </a:p>
        </p:txBody>
      </p:sp>
      <p:sp>
        <p:nvSpPr>
          <p:cNvPr id="105473"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547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97D0F36F-EC4B-4619-BF00-CDC0A8F31923}" type="slidenum">
              <a:rPr lang="en-US" altLang="en-US"/>
              <a:pPr/>
              <a:t>24</a:t>
            </a:fld>
            <a:endParaRPr lang="en-US" altLang="en-US"/>
          </a:p>
        </p:txBody>
      </p:sp>
      <p:sp>
        <p:nvSpPr>
          <p:cNvPr id="106497"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49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866E2588-65FD-4336-8042-7479264C9E8E}" type="slidenum">
              <a:rPr lang="en-US" altLang="en-US"/>
              <a:pPr/>
              <a:t>25</a:t>
            </a:fld>
            <a:endParaRPr lang="en-US" altLang="en-US"/>
          </a:p>
        </p:txBody>
      </p:sp>
      <p:sp>
        <p:nvSpPr>
          <p:cNvPr id="107521"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7522"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FDE9C457-FE85-473F-A037-E7CEDE05565F}" type="slidenum">
              <a:rPr lang="en-US" altLang="en-US"/>
              <a:pPr/>
              <a:t>26</a:t>
            </a:fld>
            <a:endParaRPr lang="en-US" altLang="en-US"/>
          </a:p>
        </p:txBody>
      </p:sp>
      <p:sp>
        <p:nvSpPr>
          <p:cNvPr id="108545"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10535819-DC5E-49C2-B82F-84D2FFA6B807}" type="slidenum">
              <a:rPr lang="en-US" altLang="en-US"/>
              <a:pPr/>
              <a:t>27</a:t>
            </a:fld>
            <a:endParaRPr lang="en-US" altLang="en-US"/>
          </a:p>
        </p:txBody>
      </p:sp>
      <p:sp>
        <p:nvSpPr>
          <p:cNvPr id="109569"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957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F4930CB5-2A15-460F-B001-18D7EA434848}" type="slidenum">
              <a:rPr lang="en-US" altLang="en-US"/>
              <a:pPr/>
              <a:t>28</a:t>
            </a:fld>
            <a:endParaRPr lang="en-US" altLang="en-US"/>
          </a:p>
        </p:txBody>
      </p:sp>
      <p:sp>
        <p:nvSpPr>
          <p:cNvPr id="110593"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059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5243B9D2-E015-42BB-859B-D24AE492BB06}" type="slidenum">
              <a:rPr lang="en-US" altLang="en-US"/>
              <a:pPr/>
              <a:t>29</a:t>
            </a:fld>
            <a:endParaRPr lang="en-US" altLang="en-US"/>
          </a:p>
        </p:txBody>
      </p:sp>
      <p:sp>
        <p:nvSpPr>
          <p:cNvPr id="111617"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161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2F3C4880-7ABC-4575-B694-4A5EA1A22012}" type="slidenum">
              <a:rPr lang="en-US" altLang="en-US"/>
              <a:pPr/>
              <a:t>3</a:t>
            </a:fld>
            <a:endParaRPr lang="en-US" altLang="en-US"/>
          </a:p>
        </p:txBody>
      </p:sp>
      <p:sp>
        <p:nvSpPr>
          <p:cNvPr id="84993"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0FF9DC0B-817A-4FA1-BA72-33ED5AC81488}" type="slidenum">
              <a:rPr lang="en-US" altLang="en-US"/>
              <a:pPr/>
              <a:t>30</a:t>
            </a:fld>
            <a:endParaRPr lang="en-US" altLang="en-US"/>
          </a:p>
        </p:txBody>
      </p:sp>
      <p:sp>
        <p:nvSpPr>
          <p:cNvPr id="11264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598CE715-1C1F-4239-B59F-D92EB0AACD5D}" type="slidenum">
              <a:rPr lang="en-US" altLang="en-US" sz="1200"/>
              <a:pPr algn="r" eaLnBrk="1" hangingPunct="1">
                <a:buClrTx/>
                <a:buFontTx/>
                <a:buNone/>
              </a:pPr>
              <a:t>30</a:t>
            </a:fld>
            <a:endParaRPr lang="en-US" altLang="en-US" sz="1200"/>
          </a:p>
        </p:txBody>
      </p:sp>
      <p:sp>
        <p:nvSpPr>
          <p:cNvPr id="112642"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43"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CC540F36-7A73-4B2F-A40B-B45FA982182E}" type="slidenum">
              <a:rPr lang="en-US" altLang="en-US"/>
              <a:pPr/>
              <a:t>31</a:t>
            </a:fld>
            <a:endParaRPr lang="en-US" altLang="en-US"/>
          </a:p>
        </p:txBody>
      </p:sp>
      <p:sp>
        <p:nvSpPr>
          <p:cNvPr id="113665"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366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5BCB02B9-EE2D-4595-9C4C-63BB9EA76375}" type="slidenum">
              <a:rPr lang="en-US" altLang="en-US"/>
              <a:pPr/>
              <a:t>32</a:t>
            </a:fld>
            <a:endParaRPr lang="en-US" altLang="en-US"/>
          </a:p>
        </p:txBody>
      </p:sp>
      <p:sp>
        <p:nvSpPr>
          <p:cNvPr id="114689"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471E9D0C-ABC3-46A1-A904-B5217FEC0C10}" type="slidenum">
              <a:rPr lang="en-US" altLang="en-US"/>
              <a:pPr/>
              <a:t>33</a:t>
            </a:fld>
            <a:endParaRPr lang="en-US" altLang="en-US"/>
          </a:p>
        </p:txBody>
      </p:sp>
      <p:sp>
        <p:nvSpPr>
          <p:cNvPr id="115713"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571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A595FA1B-4FF2-4E8E-BD1C-3E307EEB90BC}" type="slidenum">
              <a:rPr lang="en-US" altLang="en-US"/>
              <a:pPr/>
              <a:t>34</a:t>
            </a:fld>
            <a:endParaRPr lang="en-US" altLang="en-US"/>
          </a:p>
        </p:txBody>
      </p:sp>
      <p:sp>
        <p:nvSpPr>
          <p:cNvPr id="116737"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3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96FE5733-D882-4AE1-99CB-B301B23B14E9}" type="slidenum">
              <a:rPr lang="en-US" altLang="en-US"/>
              <a:pPr/>
              <a:t>35</a:t>
            </a:fld>
            <a:endParaRPr lang="en-US" altLang="en-US"/>
          </a:p>
        </p:txBody>
      </p:sp>
      <p:sp>
        <p:nvSpPr>
          <p:cNvPr id="11776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81230B80-7999-46FA-BEE8-D65AF9F5E9AB}" type="slidenum">
              <a:rPr lang="en-US" altLang="en-US" sz="1200"/>
              <a:pPr algn="r" eaLnBrk="1" hangingPunct="1">
                <a:buClrTx/>
                <a:buFontTx/>
                <a:buNone/>
              </a:pPr>
              <a:t>35</a:t>
            </a:fld>
            <a:endParaRPr lang="en-US" altLang="en-US" sz="1200"/>
          </a:p>
        </p:txBody>
      </p:sp>
      <p:sp>
        <p:nvSpPr>
          <p:cNvPr id="117762"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7763"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E7C56FD5-E591-475A-BB91-0E30D70AB237}" type="slidenum">
              <a:rPr lang="en-US" altLang="en-US"/>
              <a:pPr/>
              <a:t>36</a:t>
            </a:fld>
            <a:endParaRPr lang="en-US" altLang="en-US"/>
          </a:p>
        </p:txBody>
      </p:sp>
      <p:sp>
        <p:nvSpPr>
          <p:cNvPr id="11878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2ECB9941-8761-490D-8284-213582DDA595}" type="slidenum">
              <a:rPr lang="en-US" altLang="en-US" sz="1200"/>
              <a:pPr algn="r" eaLnBrk="1" hangingPunct="1">
                <a:buClrTx/>
                <a:buFontTx/>
                <a:buNone/>
              </a:pPr>
              <a:t>36</a:t>
            </a:fld>
            <a:endParaRPr lang="en-US" altLang="en-US" sz="1200"/>
          </a:p>
        </p:txBody>
      </p:sp>
      <p:sp>
        <p:nvSpPr>
          <p:cNvPr id="118786"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7"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E61D1A32-9169-4BEA-B5C7-C9C52E133E8E}" type="slidenum">
              <a:rPr lang="en-US" altLang="en-US"/>
              <a:pPr/>
              <a:t>37</a:t>
            </a:fld>
            <a:endParaRPr lang="en-US" altLang="en-US"/>
          </a:p>
        </p:txBody>
      </p:sp>
      <p:sp>
        <p:nvSpPr>
          <p:cNvPr id="11980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EC5721F7-FC39-4E12-88C4-C33F771F7DA2}" type="slidenum">
              <a:rPr lang="en-US" altLang="en-US" sz="1200"/>
              <a:pPr algn="r" eaLnBrk="1" hangingPunct="1">
                <a:buClrTx/>
                <a:buFontTx/>
                <a:buNone/>
              </a:pPr>
              <a:t>37</a:t>
            </a:fld>
            <a:endParaRPr lang="en-US" altLang="en-US" sz="1200"/>
          </a:p>
        </p:txBody>
      </p:sp>
      <p:sp>
        <p:nvSpPr>
          <p:cNvPr id="119810"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9811"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BFE9146D-B315-439A-8DB3-AF6DF1E39FFC}" type="slidenum">
              <a:rPr lang="en-US" altLang="en-US"/>
              <a:pPr/>
              <a:t>38</a:t>
            </a:fld>
            <a:endParaRPr lang="en-US" altLang="en-US"/>
          </a:p>
        </p:txBody>
      </p:sp>
      <p:sp>
        <p:nvSpPr>
          <p:cNvPr id="12083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C2CE5F24-5F5B-4D0B-ACE8-5BE24F23FE37}" type="slidenum">
              <a:rPr lang="en-US" altLang="en-US" sz="1200"/>
              <a:pPr algn="r" eaLnBrk="1" hangingPunct="1">
                <a:buClrTx/>
                <a:buFontTx/>
                <a:buNone/>
              </a:pPr>
              <a:t>38</a:t>
            </a:fld>
            <a:endParaRPr lang="en-US" altLang="en-US" sz="1200"/>
          </a:p>
        </p:txBody>
      </p:sp>
      <p:sp>
        <p:nvSpPr>
          <p:cNvPr id="120834"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5"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BB0958C6-9AD1-41EA-9AE3-F78979F490B5}" type="slidenum">
              <a:rPr lang="en-US" altLang="en-US"/>
              <a:pPr/>
              <a:t>39</a:t>
            </a:fld>
            <a:endParaRPr lang="en-US" altLang="en-US"/>
          </a:p>
        </p:txBody>
      </p:sp>
      <p:sp>
        <p:nvSpPr>
          <p:cNvPr id="12185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292B8AD4-12DB-4DCC-827D-6EF3AF51CA39}" type="slidenum">
              <a:rPr lang="en-US" altLang="en-US" sz="1200"/>
              <a:pPr algn="r" eaLnBrk="1" hangingPunct="1">
                <a:buClrTx/>
                <a:buFontTx/>
                <a:buNone/>
              </a:pPr>
              <a:t>39</a:t>
            </a:fld>
            <a:endParaRPr lang="en-US" altLang="en-US" sz="1200"/>
          </a:p>
        </p:txBody>
      </p:sp>
      <p:sp>
        <p:nvSpPr>
          <p:cNvPr id="121858"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1859"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F4A2A7EA-10FD-4D1A-BB2B-4A27AF7A60FF}" type="slidenum">
              <a:rPr lang="en-US" altLang="en-US"/>
              <a:pPr/>
              <a:t>4</a:t>
            </a:fld>
            <a:endParaRPr lang="en-US" altLang="en-US"/>
          </a:p>
        </p:txBody>
      </p:sp>
      <p:sp>
        <p:nvSpPr>
          <p:cNvPr id="86017" name="Rectangle 1"/>
          <p:cNvSpPr txBox="1">
            <a:spLocks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18" name="Text Box 2"/>
          <p:cNvSpPr txBox="1">
            <a:spLocks noChangeArrowheads="1"/>
          </p:cNvSpPr>
          <p:nvPr/>
        </p:nvSpPr>
        <p:spPr bwMode="auto">
          <a:xfrm>
            <a:off x="685800" y="4416425"/>
            <a:ext cx="5486400" cy="418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DFF7019B-31DF-43B3-BEBD-48E6AFB85EEF}" type="slidenum">
              <a:rPr lang="en-US" altLang="en-US"/>
              <a:pPr/>
              <a:t>40</a:t>
            </a:fld>
            <a:endParaRPr lang="en-US" altLang="en-US"/>
          </a:p>
        </p:txBody>
      </p:sp>
      <p:sp>
        <p:nvSpPr>
          <p:cNvPr id="12288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373DA510-90AC-47C7-B5AF-1B8B5AA7DB3C}" type="slidenum">
              <a:rPr lang="en-US" altLang="en-US" sz="1200"/>
              <a:pPr algn="r" eaLnBrk="1" hangingPunct="1">
                <a:buClrTx/>
                <a:buFontTx/>
                <a:buNone/>
              </a:pPr>
              <a:t>40</a:t>
            </a:fld>
            <a:endParaRPr lang="en-US" altLang="en-US" sz="1200"/>
          </a:p>
        </p:txBody>
      </p:sp>
      <p:sp>
        <p:nvSpPr>
          <p:cNvPr id="122882"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3"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F84A2084-6DAD-48AE-96B2-04233E16AF93}" type="slidenum">
              <a:rPr lang="en-US" altLang="en-US"/>
              <a:pPr/>
              <a:t>41</a:t>
            </a:fld>
            <a:endParaRPr lang="en-US" altLang="en-US"/>
          </a:p>
        </p:txBody>
      </p:sp>
      <p:sp>
        <p:nvSpPr>
          <p:cNvPr id="12390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17B35526-B1D4-41A3-9463-56CBF6BABF7A}" type="slidenum">
              <a:rPr lang="en-US" altLang="en-US" sz="1200"/>
              <a:pPr algn="r" eaLnBrk="1" hangingPunct="1">
                <a:buClrTx/>
                <a:buFontTx/>
                <a:buNone/>
              </a:pPr>
              <a:t>41</a:t>
            </a:fld>
            <a:endParaRPr lang="en-US" altLang="en-US" sz="1200"/>
          </a:p>
        </p:txBody>
      </p:sp>
      <p:sp>
        <p:nvSpPr>
          <p:cNvPr id="123906"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3907"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8A0F8A4C-686D-4CD2-80CC-B9B24D4E5165}" type="slidenum">
              <a:rPr lang="en-US" altLang="en-US"/>
              <a:pPr/>
              <a:t>42</a:t>
            </a:fld>
            <a:endParaRPr lang="en-US" altLang="en-US"/>
          </a:p>
        </p:txBody>
      </p:sp>
      <p:sp>
        <p:nvSpPr>
          <p:cNvPr id="12492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F4393494-81C1-46EB-A4D0-F38E43D0237E}" type="slidenum">
              <a:rPr lang="en-US" altLang="en-US" sz="1200"/>
              <a:pPr algn="r" eaLnBrk="1" hangingPunct="1">
                <a:buClrTx/>
                <a:buFontTx/>
                <a:buNone/>
              </a:pPr>
              <a:t>42</a:t>
            </a:fld>
            <a:endParaRPr lang="en-US" altLang="en-US" sz="1200"/>
          </a:p>
        </p:txBody>
      </p:sp>
      <p:sp>
        <p:nvSpPr>
          <p:cNvPr id="124930"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1"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43DD358D-A243-4995-87D0-21BDEB6B0E1D}" type="slidenum">
              <a:rPr lang="en-US" altLang="en-US"/>
              <a:pPr/>
              <a:t>43</a:t>
            </a:fld>
            <a:endParaRPr lang="en-US" altLang="en-US"/>
          </a:p>
        </p:txBody>
      </p:sp>
      <p:sp>
        <p:nvSpPr>
          <p:cNvPr id="12595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C13E1170-277A-461E-B587-3332AB74031B}" type="slidenum">
              <a:rPr lang="en-US" altLang="en-US" sz="1200"/>
              <a:pPr algn="r" eaLnBrk="1" hangingPunct="1">
                <a:buClrTx/>
                <a:buFontTx/>
                <a:buNone/>
              </a:pPr>
              <a:t>43</a:t>
            </a:fld>
            <a:endParaRPr lang="en-US" altLang="en-US" sz="1200"/>
          </a:p>
        </p:txBody>
      </p:sp>
      <p:sp>
        <p:nvSpPr>
          <p:cNvPr id="125954"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5955"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562446FB-3A6B-4246-8D81-78DE35D988B9}" type="slidenum">
              <a:rPr lang="en-US" altLang="en-US"/>
              <a:pPr/>
              <a:t>44</a:t>
            </a:fld>
            <a:endParaRPr lang="en-US" altLang="en-US"/>
          </a:p>
        </p:txBody>
      </p:sp>
      <p:sp>
        <p:nvSpPr>
          <p:cNvPr id="12697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11BEE006-5F64-4889-AE1E-6230E04D4181}" type="slidenum">
              <a:rPr lang="en-US" altLang="en-US" sz="1200"/>
              <a:pPr algn="r" eaLnBrk="1" hangingPunct="1">
                <a:buClrTx/>
                <a:buFontTx/>
                <a:buNone/>
              </a:pPr>
              <a:t>44</a:t>
            </a:fld>
            <a:endParaRPr lang="en-US" altLang="en-US" sz="1200"/>
          </a:p>
        </p:txBody>
      </p:sp>
      <p:sp>
        <p:nvSpPr>
          <p:cNvPr id="126978"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9"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A0841286-1E92-4BFE-A30C-0B73E0E975B5}" type="slidenum">
              <a:rPr lang="en-US" altLang="en-US"/>
              <a:pPr/>
              <a:t>45</a:t>
            </a:fld>
            <a:endParaRPr lang="en-US" altLang="en-US"/>
          </a:p>
        </p:txBody>
      </p:sp>
      <p:sp>
        <p:nvSpPr>
          <p:cNvPr id="12800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033CC3EF-7CEE-4D29-833D-D77070EA5FCF}" type="slidenum">
              <a:rPr lang="en-US" altLang="en-US" sz="1200"/>
              <a:pPr algn="r" eaLnBrk="1" hangingPunct="1">
                <a:buClrTx/>
                <a:buFontTx/>
                <a:buNone/>
              </a:pPr>
              <a:t>45</a:t>
            </a:fld>
            <a:endParaRPr lang="en-US" altLang="en-US" sz="1200"/>
          </a:p>
        </p:txBody>
      </p:sp>
      <p:sp>
        <p:nvSpPr>
          <p:cNvPr id="128002"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3"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17988D67-783E-4107-B8F3-35BFAD796914}" type="slidenum">
              <a:rPr lang="en-US" altLang="en-US"/>
              <a:pPr/>
              <a:t>46</a:t>
            </a:fld>
            <a:endParaRPr lang="en-US" altLang="en-US"/>
          </a:p>
        </p:txBody>
      </p:sp>
      <p:sp>
        <p:nvSpPr>
          <p:cNvPr id="12902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481BB9BF-78E3-4F76-9EA7-920E0B9D8D90}" type="slidenum">
              <a:rPr lang="en-US" altLang="en-US" sz="1200"/>
              <a:pPr algn="r" eaLnBrk="1" hangingPunct="1">
                <a:buClrTx/>
                <a:buFontTx/>
                <a:buNone/>
              </a:pPr>
              <a:t>46</a:t>
            </a:fld>
            <a:endParaRPr lang="en-US" altLang="en-US" sz="1200"/>
          </a:p>
        </p:txBody>
      </p:sp>
      <p:sp>
        <p:nvSpPr>
          <p:cNvPr id="129026"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9027"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6182090D-AD9C-471E-9098-333601031BA1}" type="slidenum">
              <a:rPr lang="en-US" altLang="en-US"/>
              <a:pPr/>
              <a:t>47</a:t>
            </a:fld>
            <a:endParaRPr lang="en-US" altLang="en-US"/>
          </a:p>
        </p:txBody>
      </p:sp>
      <p:sp>
        <p:nvSpPr>
          <p:cNvPr id="13004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CC71F7C3-62B9-45DC-B7C6-C83801FBB9AE}" type="slidenum">
              <a:rPr lang="en-US" altLang="en-US" sz="1200"/>
              <a:pPr algn="r" eaLnBrk="1" hangingPunct="1">
                <a:buClrTx/>
                <a:buFontTx/>
                <a:buNone/>
              </a:pPr>
              <a:t>47</a:t>
            </a:fld>
            <a:endParaRPr lang="en-US" altLang="en-US" sz="1200"/>
          </a:p>
        </p:txBody>
      </p:sp>
      <p:sp>
        <p:nvSpPr>
          <p:cNvPr id="130050"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0051"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8D740570-DD1B-4CA6-BFF7-6BE3F99B546F}" type="slidenum">
              <a:rPr lang="en-US" altLang="en-US"/>
              <a:pPr/>
              <a:t>48</a:t>
            </a:fld>
            <a:endParaRPr lang="en-US" altLang="en-US"/>
          </a:p>
        </p:txBody>
      </p:sp>
      <p:sp>
        <p:nvSpPr>
          <p:cNvPr id="13107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26D6F97D-AAE4-498E-A285-B40B2AA36EF3}" type="slidenum">
              <a:rPr lang="en-US" altLang="en-US" sz="1200"/>
              <a:pPr algn="r" eaLnBrk="1" hangingPunct="1">
                <a:buClrTx/>
                <a:buFontTx/>
                <a:buNone/>
              </a:pPr>
              <a:t>48</a:t>
            </a:fld>
            <a:endParaRPr lang="en-US" altLang="en-US" sz="1200"/>
          </a:p>
        </p:txBody>
      </p:sp>
      <p:sp>
        <p:nvSpPr>
          <p:cNvPr id="131074"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1075"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D6E4C2F3-5103-428E-B769-0E7F4BE70D00}" type="slidenum">
              <a:rPr lang="en-US" altLang="en-US"/>
              <a:pPr/>
              <a:t>49</a:t>
            </a:fld>
            <a:endParaRPr lang="en-US" altLang="en-US"/>
          </a:p>
        </p:txBody>
      </p:sp>
      <p:sp>
        <p:nvSpPr>
          <p:cNvPr id="13209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14D5F6A1-A6DC-4331-80BD-F271D180088C}" type="slidenum">
              <a:rPr lang="en-US" altLang="en-US" sz="1200"/>
              <a:pPr algn="r" eaLnBrk="1" hangingPunct="1">
                <a:buClrTx/>
                <a:buFontTx/>
                <a:buNone/>
              </a:pPr>
              <a:t>49</a:t>
            </a:fld>
            <a:endParaRPr lang="en-US" altLang="en-US" sz="1200"/>
          </a:p>
        </p:txBody>
      </p:sp>
      <p:sp>
        <p:nvSpPr>
          <p:cNvPr id="132098"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9"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D55C6BBD-C8BE-4582-B43A-01D54B055144}" type="slidenum">
              <a:rPr lang="en-US" altLang="en-US"/>
              <a:pPr/>
              <a:t>5</a:t>
            </a:fld>
            <a:endParaRPr lang="en-US" altLang="en-US"/>
          </a:p>
        </p:txBody>
      </p:sp>
      <p:sp>
        <p:nvSpPr>
          <p:cNvPr id="87041" name="Rectangle 1"/>
          <p:cNvSpPr txBox="1">
            <a:spLocks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7042" name="Text Box 2"/>
          <p:cNvSpPr txBox="1">
            <a:spLocks noChangeArrowheads="1"/>
          </p:cNvSpPr>
          <p:nvPr/>
        </p:nvSpPr>
        <p:spPr bwMode="auto">
          <a:xfrm>
            <a:off x="685800" y="4416425"/>
            <a:ext cx="5486400" cy="418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6DD9AE55-A581-4498-A596-F5E48B71FB7B}" type="slidenum">
              <a:rPr lang="en-US" altLang="en-US"/>
              <a:pPr/>
              <a:t>50</a:t>
            </a:fld>
            <a:endParaRPr lang="en-US" altLang="en-US"/>
          </a:p>
        </p:txBody>
      </p:sp>
      <p:sp>
        <p:nvSpPr>
          <p:cNvPr id="13312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A7375528-A45C-4524-96E9-F348A5488E1E}" type="slidenum">
              <a:rPr lang="en-US" altLang="en-US" sz="1200"/>
              <a:pPr algn="r" eaLnBrk="1" hangingPunct="1">
                <a:buClrTx/>
                <a:buFontTx/>
                <a:buNone/>
              </a:pPr>
              <a:t>50</a:t>
            </a:fld>
            <a:endParaRPr lang="en-US" altLang="en-US" sz="1200"/>
          </a:p>
        </p:txBody>
      </p:sp>
      <p:sp>
        <p:nvSpPr>
          <p:cNvPr id="133122"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23"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2778DDB4-3A91-42CE-9DB3-CB249EB06F8E}" type="slidenum">
              <a:rPr lang="en-US" altLang="en-US"/>
              <a:pPr/>
              <a:t>51</a:t>
            </a:fld>
            <a:endParaRPr lang="en-US" altLang="en-US"/>
          </a:p>
        </p:txBody>
      </p:sp>
      <p:sp>
        <p:nvSpPr>
          <p:cNvPr id="13414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036A0D40-4705-444A-B41E-A050B4D6096E}" type="slidenum">
              <a:rPr lang="en-US" altLang="en-US" sz="1200"/>
              <a:pPr algn="r" eaLnBrk="1" hangingPunct="1">
                <a:buClrTx/>
                <a:buFontTx/>
                <a:buNone/>
              </a:pPr>
              <a:t>51</a:t>
            </a:fld>
            <a:endParaRPr lang="en-US" altLang="en-US" sz="1200"/>
          </a:p>
        </p:txBody>
      </p:sp>
      <p:sp>
        <p:nvSpPr>
          <p:cNvPr id="134146"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4147"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93109BEF-D69D-44C0-94DE-AF9CD948C61E}" type="slidenum">
              <a:rPr lang="en-US" altLang="en-US"/>
              <a:pPr/>
              <a:t>52</a:t>
            </a:fld>
            <a:endParaRPr lang="en-US" altLang="en-US"/>
          </a:p>
        </p:txBody>
      </p:sp>
      <p:sp>
        <p:nvSpPr>
          <p:cNvPr id="135169"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517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86FCB55D-2967-4280-813E-266D9768F52D}" type="slidenum">
              <a:rPr lang="en-US" altLang="en-US"/>
              <a:pPr/>
              <a:t>53</a:t>
            </a:fld>
            <a:endParaRPr lang="en-US" altLang="en-US"/>
          </a:p>
        </p:txBody>
      </p:sp>
      <p:sp>
        <p:nvSpPr>
          <p:cNvPr id="13619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5C84DADC-CE2A-41FC-9EEA-C5E4753A7E4F}" type="slidenum">
              <a:rPr lang="en-US" altLang="en-US" sz="1200"/>
              <a:pPr algn="r" eaLnBrk="1" hangingPunct="1">
                <a:buClrTx/>
                <a:buFontTx/>
                <a:buNone/>
              </a:pPr>
              <a:t>53</a:t>
            </a:fld>
            <a:endParaRPr lang="en-US" altLang="en-US" sz="1200"/>
          </a:p>
        </p:txBody>
      </p:sp>
      <p:sp>
        <p:nvSpPr>
          <p:cNvPr id="136194"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6195"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4EE74EA3-B26B-4AB3-9EB4-66EAE7EB3362}" type="slidenum">
              <a:rPr lang="en-US" altLang="en-US"/>
              <a:pPr/>
              <a:t>54</a:t>
            </a:fld>
            <a:endParaRPr lang="en-US" altLang="en-US"/>
          </a:p>
        </p:txBody>
      </p:sp>
      <p:sp>
        <p:nvSpPr>
          <p:cNvPr id="13721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D777141C-B1E8-404D-B6B2-6A36D46427ED}" type="slidenum">
              <a:rPr lang="en-US" altLang="en-US" sz="1200"/>
              <a:pPr algn="r" eaLnBrk="1" hangingPunct="1">
                <a:buClrTx/>
                <a:buFontTx/>
                <a:buNone/>
              </a:pPr>
              <a:t>54</a:t>
            </a:fld>
            <a:endParaRPr lang="en-US" altLang="en-US" sz="1200"/>
          </a:p>
        </p:txBody>
      </p:sp>
      <p:sp>
        <p:nvSpPr>
          <p:cNvPr id="137218"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19"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C773D50B-5ACE-487E-9F6D-40628E5FD6C4}" type="slidenum">
              <a:rPr lang="en-US" altLang="en-US"/>
              <a:pPr/>
              <a:t>55</a:t>
            </a:fld>
            <a:endParaRPr lang="en-US" altLang="en-US"/>
          </a:p>
        </p:txBody>
      </p:sp>
      <p:sp>
        <p:nvSpPr>
          <p:cNvPr id="138241"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8242"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C928ED26-432C-417C-BB68-3EADB133423C}" type="slidenum">
              <a:rPr lang="en-US" altLang="en-US"/>
              <a:pPr/>
              <a:t>56</a:t>
            </a:fld>
            <a:endParaRPr lang="en-US" altLang="en-US"/>
          </a:p>
        </p:txBody>
      </p:sp>
      <p:sp>
        <p:nvSpPr>
          <p:cNvPr id="13926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36C00B5B-9998-41E3-B5B6-8F9FF5129063}" type="slidenum">
              <a:rPr lang="en-US" altLang="en-US" sz="1200"/>
              <a:pPr algn="r" eaLnBrk="1" hangingPunct="1">
                <a:buClrTx/>
                <a:buFontTx/>
                <a:buNone/>
              </a:pPr>
              <a:t>56</a:t>
            </a:fld>
            <a:endParaRPr lang="en-US" altLang="en-US" sz="1200"/>
          </a:p>
        </p:txBody>
      </p:sp>
      <p:sp>
        <p:nvSpPr>
          <p:cNvPr id="139266"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9267"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E484CE33-6F03-49DF-8184-ABE6B28B7636}" type="slidenum">
              <a:rPr lang="en-US" altLang="en-US"/>
              <a:pPr/>
              <a:t>57</a:t>
            </a:fld>
            <a:endParaRPr lang="en-US" altLang="en-US"/>
          </a:p>
        </p:txBody>
      </p:sp>
      <p:sp>
        <p:nvSpPr>
          <p:cNvPr id="140289"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0290"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3E8ADA2C-0745-4B4F-862C-1DB35B2F52D7}" type="slidenum">
              <a:rPr lang="en-US" altLang="en-US"/>
              <a:pPr/>
              <a:t>58</a:t>
            </a:fld>
            <a:endParaRPr lang="en-US" altLang="en-US"/>
          </a:p>
        </p:txBody>
      </p:sp>
      <p:sp>
        <p:nvSpPr>
          <p:cNvPr id="141313"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131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C2D7FE02-ED99-4227-91C3-6F944AD3B51A}" type="slidenum">
              <a:rPr lang="en-US" altLang="en-US"/>
              <a:pPr/>
              <a:t>59</a:t>
            </a:fld>
            <a:endParaRPr lang="en-US" altLang="en-US"/>
          </a:p>
        </p:txBody>
      </p:sp>
      <p:sp>
        <p:nvSpPr>
          <p:cNvPr id="142337"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2338"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06D00B6A-4C25-44E2-9F57-7FFC7DC217E7}" type="slidenum">
              <a:rPr lang="en-US" altLang="en-US"/>
              <a:pPr/>
              <a:t>6</a:t>
            </a:fld>
            <a:endParaRPr lang="en-US" altLang="en-US"/>
          </a:p>
        </p:txBody>
      </p:sp>
      <p:sp>
        <p:nvSpPr>
          <p:cNvPr id="88065" name="Rectangle 1"/>
          <p:cNvSpPr txBox="1">
            <a:spLocks noChangeArrowheads="1"/>
          </p:cNvSpPr>
          <p:nvPr>
            <p:ph type="sldImg"/>
          </p:nvPr>
        </p:nvSpPr>
        <p:spPr bwMode="auto">
          <a:xfrm>
            <a:off x="1104900" y="696913"/>
            <a:ext cx="4648200" cy="34861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6" name="Text Box 2"/>
          <p:cNvSpPr txBox="1">
            <a:spLocks noChangeArrowheads="1"/>
          </p:cNvSpPr>
          <p:nvPr/>
        </p:nvSpPr>
        <p:spPr bwMode="auto">
          <a:xfrm>
            <a:off x="685800" y="4416425"/>
            <a:ext cx="5486400" cy="418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8129C6B5-753E-4AE4-B1F7-92449625059E}" type="slidenum">
              <a:rPr lang="en-US" altLang="en-US"/>
              <a:pPr/>
              <a:t>60</a:t>
            </a:fld>
            <a:endParaRPr lang="en-US" altLang="en-US"/>
          </a:p>
        </p:txBody>
      </p:sp>
      <p:sp>
        <p:nvSpPr>
          <p:cNvPr id="14336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D3D3A6F2-4015-4CE7-85E8-24FA724943AA}" type="slidenum">
              <a:rPr lang="en-US" altLang="en-US" sz="1200"/>
              <a:pPr algn="r" eaLnBrk="1" hangingPunct="1">
                <a:buClrTx/>
                <a:buFontTx/>
                <a:buNone/>
              </a:pPr>
              <a:t>60</a:t>
            </a:fld>
            <a:endParaRPr lang="en-US" altLang="en-US" sz="1200"/>
          </a:p>
        </p:txBody>
      </p:sp>
      <p:sp>
        <p:nvSpPr>
          <p:cNvPr id="143362"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63"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5F29CE15-88B2-4E0C-AD72-EE572F1FD61F}" type="slidenum">
              <a:rPr lang="en-US" altLang="en-US"/>
              <a:pPr/>
              <a:t>61</a:t>
            </a:fld>
            <a:endParaRPr lang="en-US" altLang="en-US"/>
          </a:p>
        </p:txBody>
      </p:sp>
      <p:sp>
        <p:nvSpPr>
          <p:cNvPr id="144385"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4386"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FB256155-E45F-440A-AB9C-C0D3D4D15F73}" type="slidenum">
              <a:rPr lang="en-US" altLang="en-US"/>
              <a:pPr/>
              <a:t>62</a:t>
            </a:fld>
            <a:endParaRPr lang="en-US" altLang="en-US"/>
          </a:p>
        </p:txBody>
      </p:sp>
      <p:sp>
        <p:nvSpPr>
          <p:cNvPr id="14540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2B66F0D8-5A3C-4E97-A3BF-C557A77CCE5F}" type="slidenum">
              <a:rPr lang="en-US" altLang="en-US" sz="1200"/>
              <a:pPr algn="r" eaLnBrk="1" hangingPunct="1">
                <a:buClrTx/>
                <a:buFontTx/>
                <a:buNone/>
              </a:pPr>
              <a:t>62</a:t>
            </a:fld>
            <a:endParaRPr lang="en-US" altLang="en-US" sz="1200"/>
          </a:p>
        </p:txBody>
      </p:sp>
      <p:sp>
        <p:nvSpPr>
          <p:cNvPr id="145410"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5411"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D0EA5498-5CB7-4693-BBB6-70607AE120D9}" type="slidenum">
              <a:rPr lang="en-US" altLang="en-US"/>
              <a:pPr/>
              <a:t>63</a:t>
            </a:fld>
            <a:endParaRPr lang="en-US" altLang="en-US"/>
          </a:p>
        </p:txBody>
      </p:sp>
      <p:sp>
        <p:nvSpPr>
          <p:cNvPr id="14643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451C9A38-BD25-460D-9EBE-753181695364}" type="slidenum">
              <a:rPr lang="en-US" altLang="en-US" sz="1200"/>
              <a:pPr algn="r" eaLnBrk="1" hangingPunct="1">
                <a:buClrTx/>
                <a:buFontTx/>
                <a:buNone/>
              </a:pPr>
              <a:t>63</a:t>
            </a:fld>
            <a:endParaRPr lang="en-US" altLang="en-US" sz="1200"/>
          </a:p>
        </p:txBody>
      </p:sp>
      <p:sp>
        <p:nvSpPr>
          <p:cNvPr id="146434"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6435"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DA73EC5C-E2EC-4659-9753-8DB1CF06CA41}" type="slidenum">
              <a:rPr lang="en-US" altLang="en-US"/>
              <a:pPr/>
              <a:t>64</a:t>
            </a:fld>
            <a:endParaRPr lang="en-US" altLang="en-US"/>
          </a:p>
        </p:txBody>
      </p:sp>
      <p:sp>
        <p:nvSpPr>
          <p:cNvPr id="14745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4B10E5E3-EF32-48AE-BCB0-D4FC830AAE9B}" type="slidenum">
              <a:rPr lang="en-US" altLang="en-US" sz="1200"/>
              <a:pPr algn="r" eaLnBrk="1" hangingPunct="1">
                <a:buClrTx/>
                <a:buFontTx/>
                <a:buNone/>
              </a:pPr>
              <a:t>64</a:t>
            </a:fld>
            <a:endParaRPr lang="en-US" altLang="en-US" sz="1200"/>
          </a:p>
        </p:txBody>
      </p:sp>
      <p:sp>
        <p:nvSpPr>
          <p:cNvPr id="147458"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7459"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634336B4-D1B6-4493-8B3D-DF5FE41DC7DB}" type="slidenum">
              <a:rPr lang="en-US" altLang="en-US"/>
              <a:pPr/>
              <a:t>65</a:t>
            </a:fld>
            <a:endParaRPr lang="en-US" altLang="en-US"/>
          </a:p>
        </p:txBody>
      </p:sp>
      <p:sp>
        <p:nvSpPr>
          <p:cNvPr id="14848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00B09141-E454-48AE-8E86-A72283147476}" type="slidenum">
              <a:rPr lang="en-US" altLang="en-US" sz="1200"/>
              <a:pPr algn="r" eaLnBrk="1" hangingPunct="1">
                <a:buClrTx/>
                <a:buFontTx/>
                <a:buNone/>
              </a:pPr>
              <a:t>65</a:t>
            </a:fld>
            <a:endParaRPr lang="en-US" altLang="en-US" sz="1200"/>
          </a:p>
        </p:txBody>
      </p:sp>
      <p:sp>
        <p:nvSpPr>
          <p:cNvPr id="148482"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8483"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0B3282E0-D77F-4D6F-9818-8C149BE46CE6}" type="slidenum">
              <a:rPr lang="en-US" altLang="en-US"/>
              <a:pPr/>
              <a:t>66</a:t>
            </a:fld>
            <a:endParaRPr lang="en-US" altLang="en-US"/>
          </a:p>
        </p:txBody>
      </p:sp>
      <p:sp>
        <p:nvSpPr>
          <p:cNvPr id="14950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999B5E6B-25EF-41DC-9E77-629CE7B0A5EB}" type="slidenum">
              <a:rPr lang="en-US" altLang="en-US" sz="1200"/>
              <a:pPr algn="r" eaLnBrk="1" hangingPunct="1">
                <a:buClrTx/>
                <a:buFontTx/>
                <a:buNone/>
              </a:pPr>
              <a:t>66</a:t>
            </a:fld>
            <a:endParaRPr lang="en-US" altLang="en-US" sz="1200"/>
          </a:p>
        </p:txBody>
      </p:sp>
      <p:sp>
        <p:nvSpPr>
          <p:cNvPr id="149506"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9507"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0EC63EB1-9DAD-4257-A067-DEE073F6481F}" type="slidenum">
              <a:rPr lang="en-US" altLang="en-US"/>
              <a:pPr/>
              <a:t>67</a:t>
            </a:fld>
            <a:endParaRPr lang="en-US" altLang="en-US"/>
          </a:p>
        </p:txBody>
      </p:sp>
      <p:sp>
        <p:nvSpPr>
          <p:cNvPr id="15052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39C74A51-3EF9-4506-B3F7-C04AC7521C30}" type="slidenum">
              <a:rPr lang="en-US" altLang="en-US" sz="1200"/>
              <a:pPr algn="r" eaLnBrk="1" hangingPunct="1">
                <a:buClrTx/>
                <a:buFontTx/>
                <a:buNone/>
              </a:pPr>
              <a:t>67</a:t>
            </a:fld>
            <a:endParaRPr lang="en-US" altLang="en-US" sz="1200"/>
          </a:p>
        </p:txBody>
      </p:sp>
      <p:sp>
        <p:nvSpPr>
          <p:cNvPr id="150530"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0531"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095039FF-875E-43EF-8D59-AAAF6655C0E4}" type="slidenum">
              <a:rPr lang="en-US" altLang="en-US"/>
              <a:pPr/>
              <a:t>68</a:t>
            </a:fld>
            <a:endParaRPr lang="en-US" altLang="en-US"/>
          </a:p>
        </p:txBody>
      </p:sp>
      <p:sp>
        <p:nvSpPr>
          <p:cNvPr id="151553"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1554"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A7A683D8-7713-4A10-814F-067426CA3803}" type="slidenum">
              <a:rPr lang="en-US" altLang="en-US"/>
              <a:pPr/>
              <a:t>69</a:t>
            </a:fld>
            <a:endParaRPr lang="en-US" altLang="en-US"/>
          </a:p>
        </p:txBody>
      </p:sp>
      <p:sp>
        <p:nvSpPr>
          <p:cNvPr id="15257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0A449C7F-C75B-4E81-A019-3B71D3F6E0C9}" type="slidenum">
              <a:rPr lang="en-US" altLang="en-US" sz="1200"/>
              <a:pPr algn="r" eaLnBrk="1" hangingPunct="1">
                <a:buClrTx/>
                <a:buFontTx/>
                <a:buNone/>
              </a:pPr>
              <a:t>69</a:t>
            </a:fld>
            <a:endParaRPr lang="en-US" altLang="en-US" sz="1200"/>
          </a:p>
        </p:txBody>
      </p:sp>
      <p:sp>
        <p:nvSpPr>
          <p:cNvPr id="152578"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2579"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051767E5-3ABA-4C07-BFBC-685F96E92AF7}" type="slidenum">
              <a:rPr lang="en-US" altLang="en-US"/>
              <a:pPr/>
              <a:t>7</a:t>
            </a:fld>
            <a:endParaRPr lang="en-US" altLang="en-US"/>
          </a:p>
        </p:txBody>
      </p:sp>
      <p:sp>
        <p:nvSpPr>
          <p:cNvPr id="89089"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0"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CF5110B5-A424-414C-9301-4AD365AF542A}" type="slidenum">
              <a:rPr lang="en-US" altLang="en-US"/>
              <a:pPr/>
              <a:t>70</a:t>
            </a:fld>
            <a:endParaRPr lang="en-US" altLang="en-US"/>
          </a:p>
        </p:txBody>
      </p:sp>
      <p:sp>
        <p:nvSpPr>
          <p:cNvPr id="15360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E518B40B-2F9E-436C-8723-2404597E28C4}" type="slidenum">
              <a:rPr lang="en-US" altLang="en-US" sz="1200"/>
              <a:pPr algn="r" eaLnBrk="1" hangingPunct="1">
                <a:buClrTx/>
                <a:buFontTx/>
                <a:buNone/>
              </a:pPr>
              <a:t>70</a:t>
            </a:fld>
            <a:endParaRPr lang="en-US" altLang="en-US" sz="1200"/>
          </a:p>
        </p:txBody>
      </p:sp>
      <p:sp>
        <p:nvSpPr>
          <p:cNvPr id="153602"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03"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36901423-44B3-4511-B0F8-9EBE7EB90EC8}" type="slidenum">
              <a:rPr lang="en-US" altLang="en-US"/>
              <a:pPr/>
              <a:t>71</a:t>
            </a:fld>
            <a:endParaRPr lang="en-US" altLang="en-US"/>
          </a:p>
        </p:txBody>
      </p:sp>
      <p:sp>
        <p:nvSpPr>
          <p:cNvPr id="15462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03936EE2-4D36-4C52-9DE6-785FC27E9B00}" type="slidenum">
              <a:rPr lang="en-US" altLang="en-US" sz="1200"/>
              <a:pPr algn="r" eaLnBrk="1" hangingPunct="1">
                <a:buClrTx/>
                <a:buFontTx/>
                <a:buNone/>
              </a:pPr>
              <a:t>71</a:t>
            </a:fld>
            <a:endParaRPr lang="en-US" altLang="en-US" sz="1200"/>
          </a:p>
        </p:txBody>
      </p:sp>
      <p:sp>
        <p:nvSpPr>
          <p:cNvPr id="154626"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4627"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8B7445ED-4129-4220-927F-EE13BE55B868}" type="slidenum">
              <a:rPr lang="en-US" altLang="en-US"/>
              <a:pPr/>
              <a:t>72</a:t>
            </a:fld>
            <a:endParaRPr lang="en-US" altLang="en-US"/>
          </a:p>
        </p:txBody>
      </p:sp>
      <p:sp>
        <p:nvSpPr>
          <p:cNvPr id="15564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549EC7CC-610D-483D-9941-43DAA8E9FA47}" type="slidenum">
              <a:rPr lang="en-US" altLang="en-US" sz="1200"/>
              <a:pPr algn="r" eaLnBrk="1" hangingPunct="1">
                <a:buClrTx/>
                <a:buFontTx/>
                <a:buNone/>
              </a:pPr>
              <a:t>72</a:t>
            </a:fld>
            <a:endParaRPr lang="en-US" altLang="en-US" sz="1200"/>
          </a:p>
        </p:txBody>
      </p:sp>
      <p:sp>
        <p:nvSpPr>
          <p:cNvPr id="155650"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5651"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555F8CC2-DE12-4EE8-877D-DC33E3881170}" type="slidenum">
              <a:rPr lang="en-US" altLang="en-US"/>
              <a:pPr/>
              <a:t>73</a:t>
            </a:fld>
            <a:endParaRPr lang="en-US" altLang="en-US"/>
          </a:p>
        </p:txBody>
      </p:sp>
      <p:sp>
        <p:nvSpPr>
          <p:cNvPr id="15667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B7E0FEA2-6CFF-4270-9AC9-C5A29F9A6686}" type="slidenum">
              <a:rPr lang="en-US" altLang="en-US" sz="1200"/>
              <a:pPr algn="r" eaLnBrk="1" hangingPunct="1">
                <a:buClrTx/>
                <a:buFontTx/>
                <a:buNone/>
              </a:pPr>
              <a:t>73</a:t>
            </a:fld>
            <a:endParaRPr lang="en-US" altLang="en-US" sz="1200"/>
          </a:p>
        </p:txBody>
      </p:sp>
      <p:sp>
        <p:nvSpPr>
          <p:cNvPr id="156674"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6675"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2B9BA7E3-9B30-4720-82C0-88D8630295B2}" type="slidenum">
              <a:rPr lang="en-US" altLang="en-US"/>
              <a:pPr/>
              <a:t>74</a:t>
            </a:fld>
            <a:endParaRPr lang="en-US" altLang="en-US"/>
          </a:p>
        </p:txBody>
      </p:sp>
      <p:sp>
        <p:nvSpPr>
          <p:cNvPr id="15769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420C611B-61DC-4FCD-8996-4260E57836D2}" type="slidenum">
              <a:rPr lang="en-US" altLang="en-US" sz="1200"/>
              <a:pPr algn="r" eaLnBrk="1" hangingPunct="1">
                <a:buClrTx/>
                <a:buFontTx/>
                <a:buNone/>
              </a:pPr>
              <a:t>74</a:t>
            </a:fld>
            <a:endParaRPr lang="en-US" altLang="en-US" sz="1200"/>
          </a:p>
        </p:txBody>
      </p:sp>
      <p:sp>
        <p:nvSpPr>
          <p:cNvPr id="157698"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7699"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2196CB06-EC28-4924-B498-6B7F37F0B139}" type="slidenum">
              <a:rPr lang="en-US" altLang="en-US"/>
              <a:pPr/>
              <a:t>75</a:t>
            </a:fld>
            <a:endParaRPr lang="en-US" altLang="en-US"/>
          </a:p>
        </p:txBody>
      </p:sp>
      <p:sp>
        <p:nvSpPr>
          <p:cNvPr id="15872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3FC96BDD-85D8-4998-ACA9-3F71576D08DE}" type="slidenum">
              <a:rPr lang="en-US" altLang="en-US" sz="1200"/>
              <a:pPr algn="r" eaLnBrk="1" hangingPunct="1">
                <a:buClrTx/>
                <a:buFontTx/>
                <a:buNone/>
              </a:pPr>
              <a:t>75</a:t>
            </a:fld>
            <a:endParaRPr lang="en-US" altLang="en-US" sz="1200"/>
          </a:p>
        </p:txBody>
      </p:sp>
      <p:sp>
        <p:nvSpPr>
          <p:cNvPr id="158722"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8723"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1167CD87-036B-4822-B990-0684FD30786C}" type="slidenum">
              <a:rPr lang="en-US" altLang="en-US"/>
              <a:pPr/>
              <a:t>76</a:t>
            </a:fld>
            <a:endParaRPr lang="en-US" altLang="en-US"/>
          </a:p>
        </p:txBody>
      </p:sp>
      <p:sp>
        <p:nvSpPr>
          <p:cNvPr id="15974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A2A017F7-BF02-42A7-A577-0C4E1DB1C1B6}" type="slidenum">
              <a:rPr lang="en-US" altLang="en-US" sz="1200"/>
              <a:pPr algn="r" eaLnBrk="1" hangingPunct="1">
                <a:buClrTx/>
                <a:buFontTx/>
                <a:buNone/>
              </a:pPr>
              <a:t>76</a:t>
            </a:fld>
            <a:endParaRPr lang="en-US" altLang="en-US" sz="1200"/>
          </a:p>
        </p:txBody>
      </p:sp>
      <p:sp>
        <p:nvSpPr>
          <p:cNvPr id="159746"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9747"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18F3EE7B-EA19-4CC5-8EA7-0F86F293BD68}" type="slidenum">
              <a:rPr lang="en-US" altLang="en-US"/>
              <a:pPr/>
              <a:t>77</a:t>
            </a:fld>
            <a:endParaRPr lang="en-US" altLang="en-US"/>
          </a:p>
        </p:txBody>
      </p:sp>
      <p:sp>
        <p:nvSpPr>
          <p:cNvPr id="16076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A355B79E-1A46-4800-B68B-654450E91FCF}" type="slidenum">
              <a:rPr lang="en-US" altLang="en-US" sz="1200"/>
              <a:pPr algn="r" eaLnBrk="1" hangingPunct="1">
                <a:buClrTx/>
                <a:buFontTx/>
                <a:buNone/>
              </a:pPr>
              <a:t>77</a:t>
            </a:fld>
            <a:endParaRPr lang="en-US" altLang="en-US" sz="1200"/>
          </a:p>
        </p:txBody>
      </p:sp>
      <p:sp>
        <p:nvSpPr>
          <p:cNvPr id="160770"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0771"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1"/>
          <p:cNvSpPr>
            <a:spLocks noGrp="1" noChangeArrowheads="1"/>
          </p:cNvSpPr>
          <p:nvPr>
            <p:ph type="sldNum"/>
          </p:nvPr>
        </p:nvSpPr>
        <p:spPr>
          <a:ln/>
        </p:spPr>
        <p:txBody>
          <a:bodyPr/>
          <a:lstStyle/>
          <a:p>
            <a:fld id="{32F3492B-54AB-44CD-8E39-AF80755F8EB2}" type="slidenum">
              <a:rPr lang="en-US" altLang="en-US"/>
              <a:pPr/>
              <a:t>78</a:t>
            </a:fld>
            <a:endParaRPr lang="en-US" altLang="en-US"/>
          </a:p>
        </p:txBody>
      </p:sp>
      <p:sp>
        <p:nvSpPr>
          <p:cNvPr id="16179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30AF6F0E-D1B9-41E0-AE7B-A3A003D675AE}" type="slidenum">
              <a:rPr lang="en-US" altLang="en-US" sz="1200"/>
              <a:pPr algn="r" eaLnBrk="1" hangingPunct="1">
                <a:buClrTx/>
                <a:buFontTx/>
                <a:buNone/>
              </a:pPr>
              <a:t>78</a:t>
            </a:fld>
            <a:endParaRPr lang="en-US" altLang="en-US" sz="1200"/>
          </a:p>
        </p:txBody>
      </p:sp>
      <p:sp>
        <p:nvSpPr>
          <p:cNvPr id="161794" name="Rectangle 2"/>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1795" name="Text Box 3"/>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F8F2D6E2-5A14-4B16-B9AF-A51CAED7B287}" type="slidenum">
              <a:rPr lang="en-US" altLang="en-US"/>
              <a:pPr/>
              <a:t>8</a:t>
            </a:fld>
            <a:endParaRPr lang="en-US" altLang="en-US"/>
          </a:p>
        </p:txBody>
      </p:sp>
      <p:sp>
        <p:nvSpPr>
          <p:cNvPr id="90113"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4"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1"/>
          <p:cNvSpPr>
            <a:spLocks noGrp="1" noChangeArrowheads="1"/>
          </p:cNvSpPr>
          <p:nvPr>
            <p:ph type="sldNum"/>
          </p:nvPr>
        </p:nvSpPr>
        <p:spPr>
          <a:ln/>
        </p:spPr>
        <p:txBody>
          <a:bodyPr/>
          <a:lstStyle/>
          <a:p>
            <a:fld id="{A7136405-804B-4CDA-8104-D329426FCFEA}" type="slidenum">
              <a:rPr lang="en-US" altLang="en-US"/>
              <a:pPr/>
              <a:t>9</a:t>
            </a:fld>
            <a:endParaRPr lang="en-US" altLang="en-US"/>
          </a:p>
        </p:txBody>
      </p:sp>
      <p:sp>
        <p:nvSpPr>
          <p:cNvPr id="91137" name="Rectangle 1"/>
          <p:cNvSpPr txBox="1">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38" name="Text Box 2"/>
          <p:cNvSpPr txBox="1">
            <a:spLocks noChangeArrowheads="1"/>
          </p:cNvSpPr>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365515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7825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274638"/>
            <a:ext cx="2054225" cy="5843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5038" cy="584358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7059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7169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Tree>
    <p:extLst>
      <p:ext uri="{BB962C8B-B14F-4D97-AF65-F5344CB8AC3E}">
        <p14:creationId xmlns:p14="http://schemas.microsoft.com/office/powerpoint/2010/main" val="70078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3838" cy="45180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600200"/>
            <a:ext cx="4035425" cy="45180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76616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9590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01112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504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1322111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3250682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7200" y="274638"/>
            <a:ext cx="8221663" cy="1135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1026" name="Rectangle 2"/>
          <p:cNvSpPr>
            <a:spLocks noGrp="1" noChangeArrowheads="1"/>
          </p:cNvSpPr>
          <p:nvPr>
            <p:ph type="body" idx="1"/>
          </p:nvPr>
        </p:nvSpPr>
        <p:spPr bwMode="auto">
          <a:xfrm>
            <a:off x="457200" y="1600200"/>
            <a:ext cx="8221663" cy="451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p:txBody>
      </p:sp>
      <p:sp>
        <p:nvSpPr>
          <p:cNvPr id="1027" name="Text Box 3"/>
          <p:cNvSpPr txBox="1">
            <a:spLocks noChangeArrowheads="1"/>
          </p:cNvSpPr>
          <p:nvPr/>
        </p:nvSpPr>
        <p:spPr bwMode="auto">
          <a:xfrm>
            <a:off x="3581400" y="6613525"/>
            <a:ext cx="1524000" cy="24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spcBef>
                <a:spcPts val="625"/>
              </a:spcBef>
              <a:buClrTx/>
              <a:buFontTx/>
              <a:buNone/>
            </a:pPr>
            <a:r>
              <a:rPr lang="en-US" altLang="en-US" sz="1000"/>
              <a:t>Slide </a:t>
            </a:r>
            <a:fld id="{A9DA3A0A-33F0-4E59-B3EA-376AE041098E}" type="slidenum">
              <a:rPr lang="en-US" altLang="en-US" sz="1000"/>
              <a:pPr algn="ctr" eaLnBrk="1" hangingPunct="1">
                <a:spcBef>
                  <a:spcPts val="625"/>
                </a:spcBef>
                <a:buClrTx/>
                <a:buFontTx/>
                <a:buNone/>
              </a:pPr>
              <a:t>‹#›</a:t>
            </a:fld>
            <a:endParaRPr lang="en-US" altLang="en-US" sz="10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buClr>
          <a:srgbClr val="000000"/>
        </a:buClr>
        <a:buSzPct val="100000"/>
        <a:buFont typeface="Times New Roman" panose="02020603050405020304" pitchFamily="18" charset="0"/>
        <a:defRPr sz="2400" b="1" kern="1200">
          <a:solidFill>
            <a:srgbClr val="345A35"/>
          </a:solidFill>
          <a:latin typeface="+mj-lt"/>
          <a:ea typeface="+mj-ea"/>
          <a:cs typeface="+mj-cs"/>
        </a:defRPr>
      </a:lvl1pPr>
      <a:lvl2pPr marL="742950" indent="-285750" algn="ctr"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345A35"/>
          </a:solidFill>
          <a:latin typeface="Arial" panose="020B0604020202020204" pitchFamily="34" charset="0"/>
          <a:cs typeface="Noto Sans CJK SC Regular" charset="0"/>
        </a:defRPr>
      </a:lvl2pPr>
      <a:lvl3pPr marL="11430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345A35"/>
          </a:solidFill>
          <a:latin typeface="Arial" panose="020B0604020202020204" pitchFamily="34" charset="0"/>
          <a:cs typeface="Noto Sans CJK SC Regular" charset="0"/>
        </a:defRPr>
      </a:lvl3pPr>
      <a:lvl4pPr marL="16002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345A35"/>
          </a:solidFill>
          <a:latin typeface="Arial" panose="020B0604020202020204" pitchFamily="34" charset="0"/>
          <a:cs typeface="Noto Sans CJK SC Regular" charset="0"/>
        </a:defRPr>
      </a:lvl4pPr>
      <a:lvl5pPr marL="20574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345A35"/>
          </a:solidFill>
          <a:latin typeface="Arial" panose="020B0604020202020204" pitchFamily="34" charset="0"/>
          <a:cs typeface="Noto Sans CJK SC Regular" charset="0"/>
        </a:defRPr>
      </a:lvl5pPr>
      <a:lvl6pPr marL="25146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345A35"/>
          </a:solidFill>
          <a:latin typeface="Arial" panose="020B0604020202020204" pitchFamily="34" charset="0"/>
          <a:cs typeface="Noto Sans CJK SC Regular" charset="0"/>
        </a:defRPr>
      </a:lvl6pPr>
      <a:lvl7pPr marL="29718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345A35"/>
          </a:solidFill>
          <a:latin typeface="Arial" panose="020B0604020202020204" pitchFamily="34" charset="0"/>
          <a:cs typeface="Noto Sans CJK SC Regular" charset="0"/>
        </a:defRPr>
      </a:lvl7pPr>
      <a:lvl8pPr marL="34290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345A35"/>
          </a:solidFill>
          <a:latin typeface="Arial" panose="020B0604020202020204" pitchFamily="34" charset="0"/>
          <a:cs typeface="Noto Sans CJK SC Regular" charset="0"/>
        </a:defRPr>
      </a:lvl8pPr>
      <a:lvl9pPr marL="3886200" indent="-228600" algn="ctr" defTabSz="457200" rtl="0" eaLnBrk="0" fontAlgn="base" hangingPunct="0">
        <a:spcBef>
          <a:spcPct val="0"/>
        </a:spcBef>
        <a:spcAft>
          <a:spcPct val="0"/>
        </a:spcAft>
        <a:buClr>
          <a:srgbClr val="000000"/>
        </a:buClr>
        <a:buSzPct val="100000"/>
        <a:buFont typeface="Times New Roman" panose="02020603050405020304" pitchFamily="18" charset="0"/>
        <a:defRPr sz="2400" b="1">
          <a:solidFill>
            <a:srgbClr val="345A35"/>
          </a:solidFill>
          <a:latin typeface="Arial" panose="020B0604020202020204" pitchFamily="34" charset="0"/>
          <a:cs typeface="Noto Sans CJK SC Regular" charset="0"/>
        </a:defRPr>
      </a:lvl9pPr>
    </p:titleStyle>
    <p:bodyStyle>
      <a:lvl1pPr marL="342900" indent="-342900" algn="l" defTabSz="457200" rtl="0" eaLnBrk="0" fontAlgn="base" hangingPunct="0">
        <a:spcBef>
          <a:spcPts val="800"/>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57200" rtl="0" eaLnBrk="0" fontAlgn="base" hangingPunct="0">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57200" rtl="0" eaLnBrk="0" fontAlgn="base" hangingPunct="0">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457200" y="2130425"/>
            <a:ext cx="8686800" cy="1470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400" b="1">
                <a:solidFill>
                  <a:srgbClr val="345A35"/>
                </a:solidFill>
                <a:effectLst>
                  <a:outerShdw blurRad="38100" dist="38100" dir="2700000" algn="tl">
                    <a:srgbClr val="000000"/>
                  </a:outerShdw>
                </a:effectLst>
              </a:rPr>
              <a:t>Digital Fundamentals</a:t>
            </a:r>
          </a:p>
        </p:txBody>
      </p:sp>
      <p:sp>
        <p:nvSpPr>
          <p:cNvPr id="3074" name="Text Box 2"/>
          <p:cNvSpPr txBox="1">
            <a:spLocks noChangeArrowheads="1"/>
          </p:cNvSpPr>
          <p:nvPr/>
        </p:nvSpPr>
        <p:spPr bwMode="auto">
          <a:xfrm>
            <a:off x="381000" y="3886200"/>
            <a:ext cx="8763000" cy="175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spcBef>
                <a:spcPts val="800"/>
              </a:spcBef>
              <a:buClrTx/>
              <a:buFontTx/>
              <a:buNone/>
            </a:pPr>
            <a:r>
              <a:rPr lang="en-US" altLang="en-US" sz="2400" b="1">
                <a:effectLst>
                  <a:outerShdw blurRad="38100" dist="38100" dir="2700000" algn="tl">
                    <a:srgbClr val="FFFFFF"/>
                  </a:outerShdw>
                </a:effectLst>
              </a:rPr>
              <a:t>CHAPTER 4  </a:t>
            </a:r>
            <a:br>
              <a:rPr lang="en-US" altLang="en-US" sz="2400" b="1">
                <a:effectLst>
                  <a:outerShdw blurRad="38100" dist="38100" dir="2700000" algn="tl">
                    <a:srgbClr val="FFFFFF"/>
                  </a:outerShdw>
                </a:effectLst>
              </a:rPr>
            </a:br>
            <a:r>
              <a:rPr lang="en-US" altLang="en-US" sz="2400" b="1">
                <a:effectLst>
                  <a:outerShdw blurRad="38100" dist="38100" dir="2700000" algn="tl">
                    <a:srgbClr val="FFFFFF"/>
                  </a:outerShdw>
                </a:effectLst>
              </a:rPr>
              <a:t>Boolean Algebra and Logic Simplification</a:t>
            </a:r>
            <a:r>
              <a:rPr lang="en-US" altLang="en-US" sz="3200">
                <a:effectLst>
                  <a:outerShdw blurRad="38100" dist="38100" dir="2700000" algn="tl">
                    <a:srgbClr val="FFFFFF"/>
                  </a:outerShdw>
                </a:effectLst>
              </a:rPr>
              <a:t> </a:t>
            </a:r>
          </a:p>
        </p:txBody>
      </p:sp>
      <p:grpSp>
        <p:nvGrpSpPr>
          <p:cNvPr id="3075" name="Group 3"/>
          <p:cNvGrpSpPr>
            <a:grpSpLocks/>
          </p:cNvGrpSpPr>
          <p:nvPr/>
        </p:nvGrpSpPr>
        <p:grpSpPr bwMode="auto">
          <a:xfrm>
            <a:off x="228600" y="228600"/>
            <a:ext cx="8602663" cy="6011863"/>
            <a:chOff x="144" y="144"/>
            <a:chExt cx="5419" cy="3787"/>
          </a:xfrm>
        </p:grpSpPr>
        <p:grpSp>
          <p:nvGrpSpPr>
            <p:cNvPr id="3076" name="Group 4"/>
            <p:cNvGrpSpPr>
              <a:grpSpLocks/>
            </p:cNvGrpSpPr>
            <p:nvPr/>
          </p:nvGrpSpPr>
          <p:grpSpPr bwMode="auto">
            <a:xfrm>
              <a:off x="192" y="192"/>
              <a:ext cx="5371" cy="3739"/>
              <a:chOff x="192" y="192"/>
              <a:chExt cx="5371" cy="3739"/>
            </a:xfrm>
          </p:grpSpPr>
          <p:sp>
            <p:nvSpPr>
              <p:cNvPr id="3077" name="Line 5"/>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3078" name="Line 6"/>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3079" name="Rectangle 7"/>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22" presetClass="entr" presetSubtype="8" fill="hold" nodeType="afterEffect">
                                  <p:stCondLst>
                                    <p:cond delay="0"/>
                                  </p:stCondLst>
                                  <p:childTnLst>
                                    <p:set>
                                      <p:cBhvr additive="repl">
                                        <p:cTn id="6" dur="1" fill="hold">
                                          <p:stCondLst>
                                            <p:cond delay="0"/>
                                          </p:stCondLst>
                                        </p:cTn>
                                        <p:tgtEl>
                                          <p:spTgt spid="3074">
                                            <p:txEl>
                                              <p:pRg st="0" end="0"/>
                                            </p:txEl>
                                          </p:spTgt>
                                        </p:tgtEl>
                                        <p:attrNameLst>
                                          <p:attrName>style.visibility</p:attrName>
                                        </p:attrNameLst>
                                      </p:cBhvr>
                                      <p:to>
                                        <p:strVal val="visible"/>
                                      </p:to>
                                    </p:set>
                                    <p:animEffect transition="in" filter="wipe(left)">
                                      <p:cBhvr additive="repl">
                                        <p:cTn id="7" dur="500"/>
                                        <p:tgtEl>
                                          <p:spTgt spid="30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0" y="304800"/>
            <a:ext cx="91440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a:buClrTx/>
              <a:buFontTx/>
              <a:buNone/>
            </a:pPr>
            <a:r>
              <a:rPr lang="en-US" altLang="en-US" sz="2400" b="1">
                <a:solidFill>
                  <a:srgbClr val="345A35"/>
                </a:solidFill>
              </a:rPr>
              <a:t>1. Draw The Map</a:t>
            </a:r>
          </a:p>
        </p:txBody>
      </p:sp>
      <p:sp>
        <p:nvSpPr>
          <p:cNvPr id="12290" name="Rectangle 2"/>
          <p:cNvSpPr>
            <a:spLocks noChangeArrowheads="1"/>
          </p:cNvSpPr>
          <p:nvPr/>
        </p:nvSpPr>
        <p:spPr bwMode="auto">
          <a:xfrm>
            <a:off x="5705475" y="3395663"/>
            <a:ext cx="1166813" cy="1139825"/>
          </a:xfrm>
          <a:prstGeom prst="rect">
            <a:avLst/>
          </a:prstGeom>
          <a:solidFill>
            <a:srgbClr val="FFFFFF"/>
          </a:solidFill>
          <a:ln w="255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1" name="Line 3"/>
          <p:cNvSpPr>
            <a:spLocks noChangeShapeType="1"/>
          </p:cNvSpPr>
          <p:nvPr/>
        </p:nvSpPr>
        <p:spPr bwMode="auto">
          <a:xfrm flipH="1">
            <a:off x="5700713" y="3965575"/>
            <a:ext cx="1176337" cy="1588"/>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292" name="Line 4"/>
          <p:cNvSpPr>
            <a:spLocks noChangeShapeType="1"/>
          </p:cNvSpPr>
          <p:nvPr/>
        </p:nvSpPr>
        <p:spPr bwMode="auto">
          <a:xfrm flipV="1">
            <a:off x="6275388" y="3390900"/>
            <a:ext cx="1587" cy="1149350"/>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293" name="Line 5"/>
          <p:cNvSpPr>
            <a:spLocks noChangeShapeType="1"/>
          </p:cNvSpPr>
          <p:nvPr/>
        </p:nvSpPr>
        <p:spPr bwMode="auto">
          <a:xfrm>
            <a:off x="5135563" y="2825750"/>
            <a:ext cx="569912" cy="569913"/>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2294" name="Group 6"/>
          <p:cNvGrpSpPr>
            <a:grpSpLocks/>
          </p:cNvGrpSpPr>
          <p:nvPr/>
        </p:nvGrpSpPr>
        <p:grpSpPr bwMode="auto">
          <a:xfrm>
            <a:off x="5040313" y="2906713"/>
            <a:ext cx="173037" cy="288925"/>
            <a:chOff x="3175" y="1831"/>
            <a:chExt cx="109" cy="182"/>
          </a:xfrm>
        </p:grpSpPr>
        <p:sp>
          <p:nvSpPr>
            <p:cNvPr id="12295" name="Rectangle 7"/>
            <p:cNvSpPr>
              <a:spLocks noChangeArrowheads="1"/>
            </p:cNvSpPr>
            <p:nvPr/>
          </p:nvSpPr>
          <p:spPr bwMode="auto">
            <a:xfrm>
              <a:off x="3175" y="1831"/>
              <a:ext cx="109"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A</a:t>
              </a:r>
            </a:p>
          </p:txBody>
        </p:sp>
      </p:grpSp>
      <p:sp>
        <p:nvSpPr>
          <p:cNvPr id="12296" name="Rectangle 8"/>
          <p:cNvSpPr>
            <a:spLocks noChangeArrowheads="1"/>
          </p:cNvSpPr>
          <p:nvPr/>
        </p:nvSpPr>
        <p:spPr bwMode="auto">
          <a:xfrm>
            <a:off x="5432425" y="3559175"/>
            <a:ext cx="182563"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2297" name="Rectangle 9"/>
          <p:cNvSpPr>
            <a:spLocks noChangeArrowheads="1"/>
          </p:cNvSpPr>
          <p:nvPr/>
        </p:nvSpPr>
        <p:spPr bwMode="auto">
          <a:xfrm>
            <a:off x="5418138" y="413543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2298" name="Rectangle 10"/>
          <p:cNvSpPr>
            <a:spLocks noChangeArrowheads="1"/>
          </p:cNvSpPr>
          <p:nvPr/>
        </p:nvSpPr>
        <p:spPr bwMode="auto">
          <a:xfrm>
            <a:off x="5940425" y="3078163"/>
            <a:ext cx="1825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2299" name="Rectangle 11"/>
          <p:cNvSpPr>
            <a:spLocks noChangeArrowheads="1"/>
          </p:cNvSpPr>
          <p:nvPr/>
        </p:nvSpPr>
        <p:spPr bwMode="auto">
          <a:xfrm>
            <a:off x="6518275" y="3078163"/>
            <a:ext cx="1825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2300" name="Line 12"/>
          <p:cNvSpPr>
            <a:spLocks noChangeShapeType="1"/>
          </p:cNvSpPr>
          <p:nvPr/>
        </p:nvSpPr>
        <p:spPr bwMode="auto">
          <a:xfrm flipH="1">
            <a:off x="2254250" y="3055938"/>
            <a:ext cx="1338263" cy="1587"/>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301" name="Line 13"/>
          <p:cNvSpPr>
            <a:spLocks noChangeShapeType="1"/>
          </p:cNvSpPr>
          <p:nvPr/>
        </p:nvSpPr>
        <p:spPr bwMode="auto">
          <a:xfrm flipV="1">
            <a:off x="3017838" y="2605088"/>
            <a:ext cx="1587" cy="2124075"/>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302" name="Rectangle 14"/>
          <p:cNvSpPr>
            <a:spLocks noChangeArrowheads="1"/>
          </p:cNvSpPr>
          <p:nvPr/>
        </p:nvSpPr>
        <p:spPr bwMode="auto">
          <a:xfrm>
            <a:off x="2252663" y="2628900"/>
            <a:ext cx="222250"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A </a:t>
            </a:r>
          </a:p>
        </p:txBody>
      </p:sp>
      <p:sp>
        <p:nvSpPr>
          <p:cNvPr id="12303" name="Rectangle 15"/>
          <p:cNvSpPr>
            <a:spLocks noChangeArrowheads="1"/>
          </p:cNvSpPr>
          <p:nvPr/>
        </p:nvSpPr>
        <p:spPr bwMode="auto">
          <a:xfrm>
            <a:off x="2640013" y="2628900"/>
            <a:ext cx="160337"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B</a:t>
            </a:r>
          </a:p>
        </p:txBody>
      </p:sp>
      <p:sp>
        <p:nvSpPr>
          <p:cNvPr id="12304" name="Rectangle 16"/>
          <p:cNvSpPr>
            <a:spLocks noChangeArrowheads="1"/>
          </p:cNvSpPr>
          <p:nvPr/>
        </p:nvSpPr>
        <p:spPr bwMode="auto">
          <a:xfrm>
            <a:off x="2808288" y="2755900"/>
            <a:ext cx="55562"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700">
                <a:latin typeface="Times New Roman" panose="02020603050405020304" pitchFamily="18" charset="0"/>
              </a:rPr>
              <a:t> </a:t>
            </a:r>
          </a:p>
        </p:txBody>
      </p:sp>
      <p:sp>
        <p:nvSpPr>
          <p:cNvPr id="12305" name="Rectangle 17"/>
          <p:cNvSpPr>
            <a:spLocks noChangeArrowheads="1"/>
          </p:cNvSpPr>
          <p:nvPr/>
        </p:nvSpPr>
        <p:spPr bwMode="auto">
          <a:xfrm>
            <a:off x="2325688" y="3135313"/>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2306" name="Rectangle 18"/>
          <p:cNvSpPr>
            <a:spLocks noChangeArrowheads="1"/>
          </p:cNvSpPr>
          <p:nvPr/>
        </p:nvSpPr>
        <p:spPr bwMode="auto">
          <a:xfrm>
            <a:off x="2687638" y="3135313"/>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2307" name="Rectangle 19"/>
          <p:cNvSpPr>
            <a:spLocks noChangeArrowheads="1"/>
          </p:cNvSpPr>
          <p:nvPr/>
        </p:nvSpPr>
        <p:spPr bwMode="auto">
          <a:xfrm>
            <a:off x="2325688" y="351948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2308" name="Rectangle 20"/>
          <p:cNvSpPr>
            <a:spLocks noChangeArrowheads="1"/>
          </p:cNvSpPr>
          <p:nvPr/>
        </p:nvSpPr>
        <p:spPr bwMode="auto">
          <a:xfrm>
            <a:off x="2687638" y="351948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2309" name="Rectangle 21"/>
          <p:cNvSpPr>
            <a:spLocks noChangeArrowheads="1"/>
          </p:cNvSpPr>
          <p:nvPr/>
        </p:nvSpPr>
        <p:spPr bwMode="auto">
          <a:xfrm>
            <a:off x="2325688" y="3905250"/>
            <a:ext cx="182562"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2310" name="Rectangle 22"/>
          <p:cNvSpPr>
            <a:spLocks noChangeArrowheads="1"/>
          </p:cNvSpPr>
          <p:nvPr/>
        </p:nvSpPr>
        <p:spPr bwMode="auto">
          <a:xfrm>
            <a:off x="2687638" y="3905250"/>
            <a:ext cx="182562"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2311" name="Rectangle 23"/>
          <p:cNvSpPr>
            <a:spLocks noChangeArrowheads="1"/>
          </p:cNvSpPr>
          <p:nvPr/>
        </p:nvSpPr>
        <p:spPr bwMode="auto">
          <a:xfrm>
            <a:off x="2325688" y="428783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2312" name="Rectangle 24"/>
          <p:cNvSpPr>
            <a:spLocks noChangeArrowheads="1"/>
          </p:cNvSpPr>
          <p:nvPr/>
        </p:nvSpPr>
        <p:spPr bwMode="auto">
          <a:xfrm>
            <a:off x="2687638" y="428783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2313" name="Rectangle 25"/>
          <p:cNvSpPr>
            <a:spLocks noChangeArrowheads="1"/>
          </p:cNvSpPr>
          <p:nvPr/>
        </p:nvSpPr>
        <p:spPr bwMode="auto">
          <a:xfrm>
            <a:off x="3217863" y="313213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2314" name="Rectangle 26"/>
          <p:cNvSpPr>
            <a:spLocks noChangeArrowheads="1"/>
          </p:cNvSpPr>
          <p:nvPr/>
        </p:nvSpPr>
        <p:spPr bwMode="auto">
          <a:xfrm>
            <a:off x="3217863" y="3514725"/>
            <a:ext cx="182562"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2315" name="Rectangle 27"/>
          <p:cNvSpPr>
            <a:spLocks noChangeArrowheads="1"/>
          </p:cNvSpPr>
          <p:nvPr/>
        </p:nvSpPr>
        <p:spPr bwMode="auto">
          <a:xfrm>
            <a:off x="3217863" y="4284663"/>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2316" name="Rectangle 28"/>
          <p:cNvSpPr>
            <a:spLocks noChangeArrowheads="1"/>
          </p:cNvSpPr>
          <p:nvPr/>
        </p:nvSpPr>
        <p:spPr bwMode="auto">
          <a:xfrm>
            <a:off x="3217863" y="3898900"/>
            <a:ext cx="182562"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grpSp>
        <p:nvGrpSpPr>
          <p:cNvPr id="12317" name="Group 29"/>
          <p:cNvGrpSpPr>
            <a:grpSpLocks/>
          </p:cNvGrpSpPr>
          <p:nvPr/>
        </p:nvGrpSpPr>
        <p:grpSpPr bwMode="auto">
          <a:xfrm>
            <a:off x="5456238" y="2730500"/>
            <a:ext cx="250825" cy="385763"/>
            <a:chOff x="3437" y="1720"/>
            <a:chExt cx="158" cy="243"/>
          </a:xfrm>
        </p:grpSpPr>
        <p:sp>
          <p:nvSpPr>
            <p:cNvPr id="12318" name="Rectangle 30"/>
            <p:cNvSpPr>
              <a:spLocks noChangeArrowheads="1"/>
            </p:cNvSpPr>
            <p:nvPr/>
          </p:nvSpPr>
          <p:spPr bwMode="auto">
            <a:xfrm>
              <a:off x="3437" y="1720"/>
              <a:ext cx="139"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B </a:t>
              </a:r>
            </a:p>
          </p:txBody>
        </p:sp>
        <p:sp>
          <p:nvSpPr>
            <p:cNvPr id="12319" name="Rectangle 31"/>
            <p:cNvSpPr>
              <a:spLocks noChangeArrowheads="1"/>
            </p:cNvSpPr>
            <p:nvPr/>
          </p:nvSpPr>
          <p:spPr bwMode="auto">
            <a:xfrm>
              <a:off x="3561" y="1801"/>
              <a:ext cx="34" cy="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700">
                  <a:latin typeface="Times New Roman" panose="02020603050405020304" pitchFamily="18" charset="0"/>
                </a:rPr>
                <a:t> </a:t>
              </a:r>
            </a:p>
          </p:txBody>
        </p:sp>
      </p:grpSp>
      <p:grpSp>
        <p:nvGrpSpPr>
          <p:cNvPr id="12320" name="Group 32"/>
          <p:cNvGrpSpPr>
            <a:grpSpLocks/>
          </p:cNvGrpSpPr>
          <p:nvPr/>
        </p:nvGrpSpPr>
        <p:grpSpPr bwMode="auto">
          <a:xfrm>
            <a:off x="1668463" y="3048000"/>
            <a:ext cx="334962" cy="1501775"/>
            <a:chOff x="1051" y="1920"/>
            <a:chExt cx="211" cy="946"/>
          </a:xfrm>
        </p:grpSpPr>
        <p:sp>
          <p:nvSpPr>
            <p:cNvPr id="12321" name="Rectangle 33"/>
            <p:cNvSpPr>
              <a:spLocks noChangeArrowheads="1"/>
            </p:cNvSpPr>
            <p:nvPr/>
          </p:nvSpPr>
          <p:spPr bwMode="auto">
            <a:xfrm>
              <a:off x="1051" y="1920"/>
              <a:ext cx="156"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900">
                  <a:latin typeface="Times New Roman" panose="02020603050405020304" pitchFamily="18" charset="0"/>
                </a:rPr>
                <a:t>m </a:t>
              </a:r>
            </a:p>
          </p:txBody>
        </p:sp>
        <p:sp>
          <p:nvSpPr>
            <p:cNvPr id="12322" name="Rectangle 34"/>
            <p:cNvSpPr>
              <a:spLocks noChangeArrowheads="1"/>
            </p:cNvSpPr>
            <p:nvPr/>
          </p:nvSpPr>
          <p:spPr bwMode="auto">
            <a:xfrm>
              <a:off x="1172" y="1997"/>
              <a:ext cx="90"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500">
                  <a:latin typeface="Times New Roman" panose="02020603050405020304" pitchFamily="18" charset="0"/>
                </a:rPr>
                <a:t>0 </a:t>
              </a:r>
            </a:p>
          </p:txBody>
        </p:sp>
        <p:sp>
          <p:nvSpPr>
            <p:cNvPr id="12323" name="Rectangle 35"/>
            <p:cNvSpPr>
              <a:spLocks noChangeArrowheads="1"/>
            </p:cNvSpPr>
            <p:nvPr/>
          </p:nvSpPr>
          <p:spPr bwMode="auto">
            <a:xfrm>
              <a:off x="1051" y="2161"/>
              <a:ext cx="156"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900">
                  <a:latin typeface="Times New Roman" panose="02020603050405020304" pitchFamily="18" charset="0"/>
                </a:rPr>
                <a:t>m </a:t>
              </a:r>
            </a:p>
          </p:txBody>
        </p:sp>
        <p:sp>
          <p:nvSpPr>
            <p:cNvPr id="12324" name="Rectangle 36"/>
            <p:cNvSpPr>
              <a:spLocks noChangeArrowheads="1"/>
            </p:cNvSpPr>
            <p:nvPr/>
          </p:nvSpPr>
          <p:spPr bwMode="auto">
            <a:xfrm>
              <a:off x="1172" y="2239"/>
              <a:ext cx="90"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500">
                  <a:latin typeface="Times New Roman" panose="02020603050405020304" pitchFamily="18" charset="0"/>
                </a:rPr>
                <a:t>1 </a:t>
              </a:r>
            </a:p>
          </p:txBody>
        </p:sp>
        <p:sp>
          <p:nvSpPr>
            <p:cNvPr id="12325" name="Rectangle 37"/>
            <p:cNvSpPr>
              <a:spLocks noChangeArrowheads="1"/>
            </p:cNvSpPr>
            <p:nvPr/>
          </p:nvSpPr>
          <p:spPr bwMode="auto">
            <a:xfrm>
              <a:off x="1051" y="2646"/>
              <a:ext cx="156"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900">
                  <a:latin typeface="Times New Roman" panose="02020603050405020304" pitchFamily="18" charset="0"/>
                </a:rPr>
                <a:t>m </a:t>
              </a:r>
            </a:p>
          </p:txBody>
        </p:sp>
        <p:sp>
          <p:nvSpPr>
            <p:cNvPr id="12326" name="Rectangle 38"/>
            <p:cNvSpPr>
              <a:spLocks noChangeArrowheads="1"/>
            </p:cNvSpPr>
            <p:nvPr/>
          </p:nvSpPr>
          <p:spPr bwMode="auto">
            <a:xfrm>
              <a:off x="1172" y="2723"/>
              <a:ext cx="90"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500">
                  <a:latin typeface="Times New Roman" panose="02020603050405020304" pitchFamily="18" charset="0"/>
                </a:rPr>
                <a:t>3 </a:t>
              </a:r>
            </a:p>
          </p:txBody>
        </p:sp>
        <p:sp>
          <p:nvSpPr>
            <p:cNvPr id="12327" name="Rectangle 39"/>
            <p:cNvSpPr>
              <a:spLocks noChangeArrowheads="1"/>
            </p:cNvSpPr>
            <p:nvPr/>
          </p:nvSpPr>
          <p:spPr bwMode="auto">
            <a:xfrm>
              <a:off x="1051" y="2403"/>
              <a:ext cx="156"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900">
                  <a:latin typeface="Times New Roman" panose="02020603050405020304" pitchFamily="18" charset="0"/>
                </a:rPr>
                <a:t>m </a:t>
              </a:r>
            </a:p>
          </p:txBody>
        </p:sp>
        <p:sp>
          <p:nvSpPr>
            <p:cNvPr id="12328" name="Rectangle 40"/>
            <p:cNvSpPr>
              <a:spLocks noChangeArrowheads="1"/>
            </p:cNvSpPr>
            <p:nvPr/>
          </p:nvSpPr>
          <p:spPr bwMode="auto">
            <a:xfrm>
              <a:off x="1172" y="2481"/>
              <a:ext cx="90"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500">
                  <a:latin typeface="Times New Roman" panose="02020603050405020304" pitchFamily="18" charset="0"/>
                </a:rPr>
                <a:t>2 </a:t>
              </a:r>
            </a:p>
          </p:txBody>
        </p:sp>
      </p:grpSp>
      <p:sp>
        <p:nvSpPr>
          <p:cNvPr id="12329" name="Rectangle 41"/>
          <p:cNvSpPr>
            <a:spLocks noChangeArrowheads="1"/>
          </p:cNvSpPr>
          <p:nvPr/>
        </p:nvSpPr>
        <p:spPr bwMode="auto">
          <a:xfrm>
            <a:off x="6042025" y="3638550"/>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solidFill>
                  <a:srgbClr val="808080"/>
                </a:solidFill>
                <a:latin typeface="Times New Roman" panose="02020603050405020304" pitchFamily="18" charset="0"/>
              </a:rPr>
              <a:t>0 </a:t>
            </a:r>
          </a:p>
        </p:txBody>
      </p:sp>
      <p:sp>
        <p:nvSpPr>
          <p:cNvPr id="12330" name="Rectangle 42"/>
          <p:cNvSpPr>
            <a:spLocks noChangeArrowheads="1"/>
          </p:cNvSpPr>
          <p:nvPr/>
        </p:nvSpPr>
        <p:spPr bwMode="auto">
          <a:xfrm>
            <a:off x="5822950" y="3478213"/>
            <a:ext cx="249238"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solidFill>
                  <a:srgbClr val="808080"/>
                </a:solidFill>
                <a:latin typeface="Times New Roman" panose="02020603050405020304" pitchFamily="18" charset="0"/>
              </a:rPr>
              <a:t>m </a:t>
            </a:r>
          </a:p>
        </p:txBody>
      </p:sp>
      <p:sp>
        <p:nvSpPr>
          <p:cNvPr id="12331" name="Rectangle 43"/>
          <p:cNvSpPr>
            <a:spLocks noChangeArrowheads="1"/>
          </p:cNvSpPr>
          <p:nvPr/>
        </p:nvSpPr>
        <p:spPr bwMode="auto">
          <a:xfrm>
            <a:off x="6435725" y="3514725"/>
            <a:ext cx="249238"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solidFill>
                  <a:srgbClr val="808080"/>
                </a:solidFill>
                <a:latin typeface="Times New Roman" panose="02020603050405020304" pitchFamily="18" charset="0"/>
              </a:rPr>
              <a:t>m </a:t>
            </a:r>
          </a:p>
        </p:txBody>
      </p:sp>
      <p:sp>
        <p:nvSpPr>
          <p:cNvPr id="12332" name="Rectangle 44"/>
          <p:cNvSpPr>
            <a:spLocks noChangeArrowheads="1"/>
          </p:cNvSpPr>
          <p:nvPr/>
        </p:nvSpPr>
        <p:spPr bwMode="auto">
          <a:xfrm>
            <a:off x="6400800" y="4090988"/>
            <a:ext cx="249238"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solidFill>
                  <a:srgbClr val="808080"/>
                </a:solidFill>
                <a:latin typeface="Times New Roman" panose="02020603050405020304" pitchFamily="18" charset="0"/>
              </a:rPr>
              <a:t>m </a:t>
            </a:r>
          </a:p>
        </p:txBody>
      </p:sp>
      <p:sp>
        <p:nvSpPr>
          <p:cNvPr id="12333" name="Rectangle 45"/>
          <p:cNvSpPr>
            <a:spLocks noChangeArrowheads="1"/>
          </p:cNvSpPr>
          <p:nvPr/>
        </p:nvSpPr>
        <p:spPr bwMode="auto">
          <a:xfrm>
            <a:off x="5822950" y="4090988"/>
            <a:ext cx="249238"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solidFill>
                  <a:srgbClr val="808080"/>
                </a:solidFill>
                <a:latin typeface="Times New Roman" panose="02020603050405020304" pitchFamily="18" charset="0"/>
              </a:rPr>
              <a:t>m </a:t>
            </a:r>
          </a:p>
        </p:txBody>
      </p:sp>
      <p:sp>
        <p:nvSpPr>
          <p:cNvPr id="12334" name="Rectangle 46"/>
          <p:cNvSpPr>
            <a:spLocks noChangeArrowheads="1"/>
          </p:cNvSpPr>
          <p:nvPr/>
        </p:nvSpPr>
        <p:spPr bwMode="auto">
          <a:xfrm>
            <a:off x="6618288" y="3638550"/>
            <a:ext cx="144462"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solidFill>
                  <a:srgbClr val="808080"/>
                </a:solidFill>
                <a:latin typeface="Times New Roman" panose="02020603050405020304" pitchFamily="18" charset="0"/>
              </a:rPr>
              <a:t>1 </a:t>
            </a:r>
          </a:p>
        </p:txBody>
      </p:sp>
      <p:sp>
        <p:nvSpPr>
          <p:cNvPr id="12335" name="Rectangle 47"/>
          <p:cNvSpPr>
            <a:spLocks noChangeArrowheads="1"/>
          </p:cNvSpPr>
          <p:nvPr/>
        </p:nvSpPr>
        <p:spPr bwMode="auto">
          <a:xfrm>
            <a:off x="6042025" y="4214813"/>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solidFill>
                  <a:srgbClr val="808080"/>
                </a:solidFill>
                <a:latin typeface="Times New Roman" panose="02020603050405020304" pitchFamily="18" charset="0"/>
              </a:rPr>
              <a:t>2 </a:t>
            </a:r>
          </a:p>
        </p:txBody>
      </p:sp>
      <p:sp>
        <p:nvSpPr>
          <p:cNvPr id="12336" name="Rectangle 48"/>
          <p:cNvSpPr>
            <a:spLocks noChangeArrowheads="1"/>
          </p:cNvSpPr>
          <p:nvPr/>
        </p:nvSpPr>
        <p:spPr bwMode="auto">
          <a:xfrm>
            <a:off x="6581775" y="4249738"/>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solidFill>
                  <a:srgbClr val="808080"/>
                </a:solidFill>
                <a:latin typeface="Times New Roman" panose="02020603050405020304" pitchFamily="18" charset="0"/>
              </a:rPr>
              <a:t>3 </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0" y="304800"/>
            <a:ext cx="91440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a:buClrTx/>
              <a:buFontTx/>
              <a:buNone/>
            </a:pPr>
            <a:r>
              <a:rPr lang="en-US" altLang="en-US" sz="2400" b="1">
                <a:solidFill>
                  <a:srgbClr val="345A35"/>
                </a:solidFill>
              </a:rPr>
              <a:t>2. Fill the Map</a:t>
            </a:r>
          </a:p>
        </p:txBody>
      </p:sp>
      <p:sp>
        <p:nvSpPr>
          <p:cNvPr id="13314" name="Line 2"/>
          <p:cNvSpPr>
            <a:spLocks noChangeShapeType="1"/>
          </p:cNvSpPr>
          <p:nvPr/>
        </p:nvSpPr>
        <p:spPr bwMode="auto">
          <a:xfrm flipH="1">
            <a:off x="2254250" y="3055938"/>
            <a:ext cx="1338263" cy="1587"/>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5" name="Line 3"/>
          <p:cNvSpPr>
            <a:spLocks noChangeShapeType="1"/>
          </p:cNvSpPr>
          <p:nvPr/>
        </p:nvSpPr>
        <p:spPr bwMode="auto">
          <a:xfrm flipV="1">
            <a:off x="3017838" y="2605088"/>
            <a:ext cx="1587" cy="2124075"/>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6" name="Rectangle 4"/>
          <p:cNvSpPr>
            <a:spLocks noChangeArrowheads="1"/>
          </p:cNvSpPr>
          <p:nvPr/>
        </p:nvSpPr>
        <p:spPr bwMode="auto">
          <a:xfrm>
            <a:off x="2252663" y="2628900"/>
            <a:ext cx="222250"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A </a:t>
            </a:r>
          </a:p>
        </p:txBody>
      </p:sp>
      <p:sp>
        <p:nvSpPr>
          <p:cNvPr id="13317" name="Rectangle 5"/>
          <p:cNvSpPr>
            <a:spLocks noChangeArrowheads="1"/>
          </p:cNvSpPr>
          <p:nvPr/>
        </p:nvSpPr>
        <p:spPr bwMode="auto">
          <a:xfrm>
            <a:off x="2640013" y="2628900"/>
            <a:ext cx="160337"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B</a:t>
            </a:r>
          </a:p>
        </p:txBody>
      </p:sp>
      <p:sp>
        <p:nvSpPr>
          <p:cNvPr id="13318" name="Rectangle 6"/>
          <p:cNvSpPr>
            <a:spLocks noChangeArrowheads="1"/>
          </p:cNvSpPr>
          <p:nvPr/>
        </p:nvSpPr>
        <p:spPr bwMode="auto">
          <a:xfrm>
            <a:off x="2808288" y="2755900"/>
            <a:ext cx="55562"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700">
                <a:latin typeface="Times New Roman" panose="02020603050405020304" pitchFamily="18" charset="0"/>
              </a:rPr>
              <a:t> </a:t>
            </a:r>
          </a:p>
        </p:txBody>
      </p:sp>
      <p:sp>
        <p:nvSpPr>
          <p:cNvPr id="13319" name="Rectangle 7"/>
          <p:cNvSpPr>
            <a:spLocks noChangeArrowheads="1"/>
          </p:cNvSpPr>
          <p:nvPr/>
        </p:nvSpPr>
        <p:spPr bwMode="auto">
          <a:xfrm>
            <a:off x="2325688" y="3135313"/>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3320" name="Rectangle 8"/>
          <p:cNvSpPr>
            <a:spLocks noChangeArrowheads="1"/>
          </p:cNvSpPr>
          <p:nvPr/>
        </p:nvSpPr>
        <p:spPr bwMode="auto">
          <a:xfrm>
            <a:off x="2687638" y="3135313"/>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3321" name="Rectangle 9"/>
          <p:cNvSpPr>
            <a:spLocks noChangeArrowheads="1"/>
          </p:cNvSpPr>
          <p:nvPr/>
        </p:nvSpPr>
        <p:spPr bwMode="auto">
          <a:xfrm>
            <a:off x="2325688" y="351948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3322" name="Rectangle 10"/>
          <p:cNvSpPr>
            <a:spLocks noChangeArrowheads="1"/>
          </p:cNvSpPr>
          <p:nvPr/>
        </p:nvSpPr>
        <p:spPr bwMode="auto">
          <a:xfrm>
            <a:off x="2687638" y="351948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3323" name="Rectangle 11"/>
          <p:cNvSpPr>
            <a:spLocks noChangeArrowheads="1"/>
          </p:cNvSpPr>
          <p:nvPr/>
        </p:nvSpPr>
        <p:spPr bwMode="auto">
          <a:xfrm>
            <a:off x="2325688" y="3905250"/>
            <a:ext cx="182562"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3324" name="Rectangle 12"/>
          <p:cNvSpPr>
            <a:spLocks noChangeArrowheads="1"/>
          </p:cNvSpPr>
          <p:nvPr/>
        </p:nvSpPr>
        <p:spPr bwMode="auto">
          <a:xfrm>
            <a:off x="2687638" y="3905250"/>
            <a:ext cx="182562"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3325" name="Rectangle 13"/>
          <p:cNvSpPr>
            <a:spLocks noChangeArrowheads="1"/>
          </p:cNvSpPr>
          <p:nvPr/>
        </p:nvSpPr>
        <p:spPr bwMode="auto">
          <a:xfrm>
            <a:off x="2325688" y="428783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3326" name="Rectangle 14"/>
          <p:cNvSpPr>
            <a:spLocks noChangeArrowheads="1"/>
          </p:cNvSpPr>
          <p:nvPr/>
        </p:nvSpPr>
        <p:spPr bwMode="auto">
          <a:xfrm>
            <a:off x="2687638" y="428783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3327" name="Rectangle 15"/>
          <p:cNvSpPr>
            <a:spLocks noChangeArrowheads="1"/>
          </p:cNvSpPr>
          <p:nvPr/>
        </p:nvSpPr>
        <p:spPr bwMode="auto">
          <a:xfrm>
            <a:off x="3217863" y="313213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3328" name="Rectangle 16"/>
          <p:cNvSpPr>
            <a:spLocks noChangeArrowheads="1"/>
          </p:cNvSpPr>
          <p:nvPr/>
        </p:nvSpPr>
        <p:spPr bwMode="auto">
          <a:xfrm>
            <a:off x="3217863" y="3514725"/>
            <a:ext cx="182562"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3329" name="Rectangle 17"/>
          <p:cNvSpPr>
            <a:spLocks noChangeArrowheads="1"/>
          </p:cNvSpPr>
          <p:nvPr/>
        </p:nvSpPr>
        <p:spPr bwMode="auto">
          <a:xfrm>
            <a:off x="3217863" y="4284663"/>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3330" name="Rectangle 18"/>
          <p:cNvSpPr>
            <a:spLocks noChangeArrowheads="1"/>
          </p:cNvSpPr>
          <p:nvPr/>
        </p:nvSpPr>
        <p:spPr bwMode="auto">
          <a:xfrm>
            <a:off x="3217863" y="3898900"/>
            <a:ext cx="182562"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grpSp>
        <p:nvGrpSpPr>
          <p:cNvPr id="13331" name="Group 19"/>
          <p:cNvGrpSpPr>
            <a:grpSpLocks/>
          </p:cNvGrpSpPr>
          <p:nvPr/>
        </p:nvGrpSpPr>
        <p:grpSpPr bwMode="auto">
          <a:xfrm>
            <a:off x="1668463" y="3048000"/>
            <a:ext cx="334962" cy="1501775"/>
            <a:chOff x="1051" y="1920"/>
            <a:chExt cx="211" cy="946"/>
          </a:xfrm>
        </p:grpSpPr>
        <p:sp>
          <p:nvSpPr>
            <p:cNvPr id="13332" name="Rectangle 20"/>
            <p:cNvSpPr>
              <a:spLocks noChangeArrowheads="1"/>
            </p:cNvSpPr>
            <p:nvPr/>
          </p:nvSpPr>
          <p:spPr bwMode="auto">
            <a:xfrm>
              <a:off x="1051" y="1920"/>
              <a:ext cx="156"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900">
                  <a:latin typeface="Times New Roman" panose="02020603050405020304" pitchFamily="18" charset="0"/>
                </a:rPr>
                <a:t>m </a:t>
              </a:r>
            </a:p>
          </p:txBody>
        </p:sp>
        <p:sp>
          <p:nvSpPr>
            <p:cNvPr id="13333" name="Rectangle 21"/>
            <p:cNvSpPr>
              <a:spLocks noChangeArrowheads="1"/>
            </p:cNvSpPr>
            <p:nvPr/>
          </p:nvSpPr>
          <p:spPr bwMode="auto">
            <a:xfrm>
              <a:off x="1172" y="1997"/>
              <a:ext cx="90"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500">
                  <a:latin typeface="Times New Roman" panose="02020603050405020304" pitchFamily="18" charset="0"/>
                </a:rPr>
                <a:t>0 </a:t>
              </a:r>
            </a:p>
          </p:txBody>
        </p:sp>
        <p:sp>
          <p:nvSpPr>
            <p:cNvPr id="13334" name="Rectangle 22"/>
            <p:cNvSpPr>
              <a:spLocks noChangeArrowheads="1"/>
            </p:cNvSpPr>
            <p:nvPr/>
          </p:nvSpPr>
          <p:spPr bwMode="auto">
            <a:xfrm>
              <a:off x="1051" y="2161"/>
              <a:ext cx="156"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900">
                  <a:latin typeface="Times New Roman" panose="02020603050405020304" pitchFamily="18" charset="0"/>
                </a:rPr>
                <a:t>m </a:t>
              </a:r>
            </a:p>
          </p:txBody>
        </p:sp>
        <p:sp>
          <p:nvSpPr>
            <p:cNvPr id="13335" name="Rectangle 23"/>
            <p:cNvSpPr>
              <a:spLocks noChangeArrowheads="1"/>
            </p:cNvSpPr>
            <p:nvPr/>
          </p:nvSpPr>
          <p:spPr bwMode="auto">
            <a:xfrm>
              <a:off x="1172" y="2239"/>
              <a:ext cx="90"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500">
                  <a:latin typeface="Times New Roman" panose="02020603050405020304" pitchFamily="18" charset="0"/>
                </a:rPr>
                <a:t>1 </a:t>
              </a:r>
            </a:p>
          </p:txBody>
        </p:sp>
        <p:sp>
          <p:nvSpPr>
            <p:cNvPr id="13336" name="Rectangle 24"/>
            <p:cNvSpPr>
              <a:spLocks noChangeArrowheads="1"/>
            </p:cNvSpPr>
            <p:nvPr/>
          </p:nvSpPr>
          <p:spPr bwMode="auto">
            <a:xfrm>
              <a:off x="1051" y="2646"/>
              <a:ext cx="156"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900">
                  <a:latin typeface="Times New Roman" panose="02020603050405020304" pitchFamily="18" charset="0"/>
                </a:rPr>
                <a:t>m </a:t>
              </a:r>
            </a:p>
          </p:txBody>
        </p:sp>
        <p:sp>
          <p:nvSpPr>
            <p:cNvPr id="13337" name="Rectangle 25"/>
            <p:cNvSpPr>
              <a:spLocks noChangeArrowheads="1"/>
            </p:cNvSpPr>
            <p:nvPr/>
          </p:nvSpPr>
          <p:spPr bwMode="auto">
            <a:xfrm>
              <a:off x="1172" y="2723"/>
              <a:ext cx="90"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500">
                  <a:latin typeface="Times New Roman" panose="02020603050405020304" pitchFamily="18" charset="0"/>
                </a:rPr>
                <a:t>3 </a:t>
              </a:r>
            </a:p>
          </p:txBody>
        </p:sp>
        <p:sp>
          <p:nvSpPr>
            <p:cNvPr id="13338" name="Rectangle 26"/>
            <p:cNvSpPr>
              <a:spLocks noChangeArrowheads="1"/>
            </p:cNvSpPr>
            <p:nvPr/>
          </p:nvSpPr>
          <p:spPr bwMode="auto">
            <a:xfrm>
              <a:off x="1051" y="2403"/>
              <a:ext cx="156"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900">
                  <a:latin typeface="Times New Roman" panose="02020603050405020304" pitchFamily="18" charset="0"/>
                </a:rPr>
                <a:t>m </a:t>
              </a:r>
            </a:p>
          </p:txBody>
        </p:sp>
        <p:sp>
          <p:nvSpPr>
            <p:cNvPr id="13339" name="Rectangle 27"/>
            <p:cNvSpPr>
              <a:spLocks noChangeArrowheads="1"/>
            </p:cNvSpPr>
            <p:nvPr/>
          </p:nvSpPr>
          <p:spPr bwMode="auto">
            <a:xfrm>
              <a:off x="1172" y="2481"/>
              <a:ext cx="90"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500">
                  <a:latin typeface="Times New Roman" panose="02020603050405020304" pitchFamily="18" charset="0"/>
                </a:rPr>
                <a:t>2 </a:t>
              </a:r>
            </a:p>
          </p:txBody>
        </p:sp>
      </p:grpSp>
      <p:sp>
        <p:nvSpPr>
          <p:cNvPr id="13340" name="Rectangle 28"/>
          <p:cNvSpPr>
            <a:spLocks noChangeArrowheads="1"/>
          </p:cNvSpPr>
          <p:nvPr/>
        </p:nvSpPr>
        <p:spPr bwMode="auto">
          <a:xfrm>
            <a:off x="5711825" y="3402013"/>
            <a:ext cx="1166813" cy="1139825"/>
          </a:xfrm>
          <a:prstGeom prst="rect">
            <a:avLst/>
          </a:prstGeom>
          <a:solidFill>
            <a:srgbClr val="FFFFFF"/>
          </a:solidFill>
          <a:ln w="255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41" name="Line 29"/>
          <p:cNvSpPr>
            <a:spLocks noChangeShapeType="1"/>
          </p:cNvSpPr>
          <p:nvPr/>
        </p:nvSpPr>
        <p:spPr bwMode="auto">
          <a:xfrm flipH="1">
            <a:off x="5707063" y="3971925"/>
            <a:ext cx="1176337" cy="1588"/>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42" name="Line 30"/>
          <p:cNvSpPr>
            <a:spLocks noChangeShapeType="1"/>
          </p:cNvSpPr>
          <p:nvPr/>
        </p:nvSpPr>
        <p:spPr bwMode="auto">
          <a:xfrm flipV="1">
            <a:off x="6281738" y="3397250"/>
            <a:ext cx="1587" cy="1149350"/>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43" name="Line 31"/>
          <p:cNvSpPr>
            <a:spLocks noChangeShapeType="1"/>
          </p:cNvSpPr>
          <p:nvPr/>
        </p:nvSpPr>
        <p:spPr bwMode="auto">
          <a:xfrm>
            <a:off x="5141913" y="2832100"/>
            <a:ext cx="569912" cy="569913"/>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3344" name="Group 32"/>
          <p:cNvGrpSpPr>
            <a:grpSpLocks/>
          </p:cNvGrpSpPr>
          <p:nvPr/>
        </p:nvGrpSpPr>
        <p:grpSpPr bwMode="auto">
          <a:xfrm>
            <a:off x="5045075" y="2913063"/>
            <a:ext cx="173038" cy="288925"/>
            <a:chOff x="3178" y="1835"/>
            <a:chExt cx="109" cy="182"/>
          </a:xfrm>
        </p:grpSpPr>
        <p:sp>
          <p:nvSpPr>
            <p:cNvPr id="13345" name="Rectangle 33"/>
            <p:cNvSpPr>
              <a:spLocks noChangeArrowheads="1"/>
            </p:cNvSpPr>
            <p:nvPr/>
          </p:nvSpPr>
          <p:spPr bwMode="auto">
            <a:xfrm>
              <a:off x="3178" y="1835"/>
              <a:ext cx="109"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A</a:t>
              </a:r>
            </a:p>
          </p:txBody>
        </p:sp>
      </p:grpSp>
      <p:sp>
        <p:nvSpPr>
          <p:cNvPr id="13346" name="Rectangle 34"/>
          <p:cNvSpPr>
            <a:spLocks noChangeArrowheads="1"/>
          </p:cNvSpPr>
          <p:nvPr/>
        </p:nvSpPr>
        <p:spPr bwMode="auto">
          <a:xfrm>
            <a:off x="5438775" y="3565525"/>
            <a:ext cx="182563"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3347" name="Rectangle 35"/>
          <p:cNvSpPr>
            <a:spLocks noChangeArrowheads="1"/>
          </p:cNvSpPr>
          <p:nvPr/>
        </p:nvSpPr>
        <p:spPr bwMode="auto">
          <a:xfrm>
            <a:off x="5424488" y="414178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3348" name="Rectangle 36"/>
          <p:cNvSpPr>
            <a:spLocks noChangeArrowheads="1"/>
          </p:cNvSpPr>
          <p:nvPr/>
        </p:nvSpPr>
        <p:spPr bwMode="auto">
          <a:xfrm>
            <a:off x="5946775" y="3084513"/>
            <a:ext cx="1825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3349" name="Rectangle 37"/>
          <p:cNvSpPr>
            <a:spLocks noChangeArrowheads="1"/>
          </p:cNvSpPr>
          <p:nvPr/>
        </p:nvSpPr>
        <p:spPr bwMode="auto">
          <a:xfrm>
            <a:off x="6524625" y="3084513"/>
            <a:ext cx="1825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grpSp>
        <p:nvGrpSpPr>
          <p:cNvPr id="13350" name="Group 38"/>
          <p:cNvGrpSpPr>
            <a:grpSpLocks/>
          </p:cNvGrpSpPr>
          <p:nvPr/>
        </p:nvGrpSpPr>
        <p:grpSpPr bwMode="auto">
          <a:xfrm>
            <a:off x="5459413" y="2736850"/>
            <a:ext cx="252412" cy="385763"/>
            <a:chOff x="3439" y="1724"/>
            <a:chExt cx="159" cy="243"/>
          </a:xfrm>
        </p:grpSpPr>
        <p:sp>
          <p:nvSpPr>
            <p:cNvPr id="13351" name="Rectangle 39"/>
            <p:cNvSpPr>
              <a:spLocks noChangeArrowheads="1"/>
            </p:cNvSpPr>
            <p:nvPr/>
          </p:nvSpPr>
          <p:spPr bwMode="auto">
            <a:xfrm>
              <a:off x="3439" y="1724"/>
              <a:ext cx="139"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B </a:t>
              </a:r>
            </a:p>
          </p:txBody>
        </p:sp>
        <p:sp>
          <p:nvSpPr>
            <p:cNvPr id="13352" name="Rectangle 40"/>
            <p:cNvSpPr>
              <a:spLocks noChangeArrowheads="1"/>
            </p:cNvSpPr>
            <p:nvPr/>
          </p:nvSpPr>
          <p:spPr bwMode="auto">
            <a:xfrm>
              <a:off x="3563" y="1805"/>
              <a:ext cx="34" cy="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700">
                  <a:latin typeface="Times New Roman" panose="02020603050405020304" pitchFamily="18" charset="0"/>
                </a:rPr>
                <a:t> </a:t>
              </a:r>
            </a:p>
          </p:txBody>
        </p:sp>
      </p:grpSp>
      <p:sp>
        <p:nvSpPr>
          <p:cNvPr id="13353" name="Rectangle 41"/>
          <p:cNvSpPr>
            <a:spLocks noChangeArrowheads="1"/>
          </p:cNvSpPr>
          <p:nvPr/>
        </p:nvSpPr>
        <p:spPr bwMode="auto">
          <a:xfrm>
            <a:off x="6048375" y="3644900"/>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solidFill>
                  <a:srgbClr val="808080"/>
                </a:solidFill>
                <a:latin typeface="Times New Roman" panose="02020603050405020304" pitchFamily="18" charset="0"/>
              </a:rPr>
              <a:t>0 </a:t>
            </a:r>
          </a:p>
        </p:txBody>
      </p:sp>
      <p:sp>
        <p:nvSpPr>
          <p:cNvPr id="13354" name="Rectangle 42"/>
          <p:cNvSpPr>
            <a:spLocks noChangeArrowheads="1"/>
          </p:cNvSpPr>
          <p:nvPr/>
        </p:nvSpPr>
        <p:spPr bwMode="auto">
          <a:xfrm>
            <a:off x="5830888" y="3484563"/>
            <a:ext cx="249237"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solidFill>
                  <a:srgbClr val="808080"/>
                </a:solidFill>
                <a:latin typeface="Times New Roman" panose="02020603050405020304" pitchFamily="18" charset="0"/>
              </a:rPr>
              <a:t>m </a:t>
            </a:r>
          </a:p>
        </p:txBody>
      </p:sp>
      <p:sp>
        <p:nvSpPr>
          <p:cNvPr id="13355" name="Rectangle 43"/>
          <p:cNvSpPr>
            <a:spLocks noChangeArrowheads="1"/>
          </p:cNvSpPr>
          <p:nvPr/>
        </p:nvSpPr>
        <p:spPr bwMode="auto">
          <a:xfrm>
            <a:off x="6440488" y="3521075"/>
            <a:ext cx="249237"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solidFill>
                  <a:srgbClr val="808080"/>
                </a:solidFill>
                <a:latin typeface="Times New Roman" panose="02020603050405020304" pitchFamily="18" charset="0"/>
              </a:rPr>
              <a:t>m </a:t>
            </a:r>
          </a:p>
        </p:txBody>
      </p:sp>
      <p:sp>
        <p:nvSpPr>
          <p:cNvPr id="13356" name="Rectangle 44"/>
          <p:cNvSpPr>
            <a:spLocks noChangeArrowheads="1"/>
          </p:cNvSpPr>
          <p:nvPr/>
        </p:nvSpPr>
        <p:spPr bwMode="auto">
          <a:xfrm>
            <a:off x="6403975" y="4097338"/>
            <a:ext cx="249238"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solidFill>
                  <a:srgbClr val="808080"/>
                </a:solidFill>
                <a:latin typeface="Times New Roman" panose="02020603050405020304" pitchFamily="18" charset="0"/>
              </a:rPr>
              <a:t>m </a:t>
            </a:r>
          </a:p>
        </p:txBody>
      </p:sp>
      <p:sp>
        <p:nvSpPr>
          <p:cNvPr id="13357" name="Rectangle 45"/>
          <p:cNvSpPr>
            <a:spLocks noChangeArrowheads="1"/>
          </p:cNvSpPr>
          <p:nvPr/>
        </p:nvSpPr>
        <p:spPr bwMode="auto">
          <a:xfrm>
            <a:off x="5830888" y="4097338"/>
            <a:ext cx="249237"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solidFill>
                  <a:srgbClr val="808080"/>
                </a:solidFill>
                <a:latin typeface="Times New Roman" panose="02020603050405020304" pitchFamily="18" charset="0"/>
              </a:rPr>
              <a:t>m </a:t>
            </a:r>
          </a:p>
        </p:txBody>
      </p:sp>
      <p:sp>
        <p:nvSpPr>
          <p:cNvPr id="13358" name="Rectangle 46"/>
          <p:cNvSpPr>
            <a:spLocks noChangeArrowheads="1"/>
          </p:cNvSpPr>
          <p:nvPr/>
        </p:nvSpPr>
        <p:spPr bwMode="auto">
          <a:xfrm>
            <a:off x="6623050" y="3644900"/>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solidFill>
                  <a:srgbClr val="808080"/>
                </a:solidFill>
                <a:latin typeface="Times New Roman" panose="02020603050405020304" pitchFamily="18" charset="0"/>
              </a:rPr>
              <a:t>1 </a:t>
            </a:r>
          </a:p>
        </p:txBody>
      </p:sp>
      <p:sp>
        <p:nvSpPr>
          <p:cNvPr id="13359" name="Rectangle 47"/>
          <p:cNvSpPr>
            <a:spLocks noChangeArrowheads="1"/>
          </p:cNvSpPr>
          <p:nvPr/>
        </p:nvSpPr>
        <p:spPr bwMode="auto">
          <a:xfrm>
            <a:off x="6048375" y="4221163"/>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solidFill>
                  <a:srgbClr val="808080"/>
                </a:solidFill>
                <a:latin typeface="Times New Roman" panose="02020603050405020304" pitchFamily="18" charset="0"/>
              </a:rPr>
              <a:t>2 </a:t>
            </a:r>
          </a:p>
        </p:txBody>
      </p:sp>
      <p:sp>
        <p:nvSpPr>
          <p:cNvPr id="13360" name="Rectangle 48"/>
          <p:cNvSpPr>
            <a:spLocks noChangeArrowheads="1"/>
          </p:cNvSpPr>
          <p:nvPr/>
        </p:nvSpPr>
        <p:spPr bwMode="auto">
          <a:xfrm>
            <a:off x="6588125" y="4256088"/>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solidFill>
                  <a:srgbClr val="808080"/>
                </a:solidFill>
                <a:latin typeface="Times New Roman" panose="02020603050405020304" pitchFamily="18" charset="0"/>
              </a:rPr>
              <a:t>3 </a:t>
            </a:r>
          </a:p>
        </p:txBody>
      </p:sp>
      <p:sp>
        <p:nvSpPr>
          <p:cNvPr id="13361" name="Rectangle 49"/>
          <p:cNvSpPr>
            <a:spLocks noChangeArrowheads="1"/>
          </p:cNvSpPr>
          <p:nvPr/>
        </p:nvSpPr>
        <p:spPr bwMode="auto">
          <a:xfrm>
            <a:off x="5881688" y="3527425"/>
            <a:ext cx="182562"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3362" name="Rectangle 50"/>
          <p:cNvSpPr>
            <a:spLocks noChangeArrowheads="1"/>
          </p:cNvSpPr>
          <p:nvPr/>
        </p:nvSpPr>
        <p:spPr bwMode="auto">
          <a:xfrm>
            <a:off x="6457950" y="3527425"/>
            <a:ext cx="182563"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3363" name="Rectangle 51"/>
          <p:cNvSpPr>
            <a:spLocks noChangeArrowheads="1"/>
          </p:cNvSpPr>
          <p:nvPr/>
        </p:nvSpPr>
        <p:spPr bwMode="auto">
          <a:xfrm>
            <a:off x="5913438" y="4140200"/>
            <a:ext cx="120650"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a:t>
            </a:r>
          </a:p>
        </p:txBody>
      </p:sp>
      <p:sp>
        <p:nvSpPr>
          <p:cNvPr id="13364" name="Rectangle 52"/>
          <p:cNvSpPr>
            <a:spLocks noChangeArrowheads="1"/>
          </p:cNvSpPr>
          <p:nvPr/>
        </p:nvSpPr>
        <p:spPr bwMode="auto">
          <a:xfrm>
            <a:off x="6423025" y="4103688"/>
            <a:ext cx="1825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xit" presetSubtype="16" fill="hold" nodeType="clickEffect">
                                  <p:stCondLst>
                                    <p:cond delay="0"/>
                                  </p:stCondLst>
                                  <p:childTnLst>
                                    <p:animEffect transition="out" filter="box(in)">
                                      <p:cBhvr additive="repl">
                                        <p:cTn id="6" dur="500"/>
                                        <p:tgtEl>
                                          <p:spTgt spid="13353"/>
                                        </p:tgtEl>
                                      </p:cBhvr>
                                    </p:animEffect>
                                    <p:set>
                                      <p:cBhvr additive="repl">
                                        <p:cTn id="7" dur="1" fill="hold">
                                          <p:stCondLst>
                                            <p:cond delay="499"/>
                                          </p:stCondLst>
                                        </p:cTn>
                                        <p:tgtEl>
                                          <p:spTgt spid="13353"/>
                                        </p:tgtEl>
                                        <p:attrNameLst>
                                          <p:attrName>style.visibility</p:attrName>
                                        </p:attrNameLst>
                                      </p:cBhvr>
                                      <p:to>
                                        <p:strVal val="hidden"/>
                                      </p:to>
                                    </p:set>
                                  </p:childTnLst>
                                </p:cTn>
                              </p:par>
                              <p:par>
                                <p:cTn id="8" presetID="4" presetClass="exit" presetSubtype="16" fill="hold" nodeType="withEffect">
                                  <p:stCondLst>
                                    <p:cond delay="0"/>
                                  </p:stCondLst>
                                  <p:childTnLst>
                                    <p:animEffect transition="out" filter="box(in)">
                                      <p:cBhvr additive="repl">
                                        <p:cTn id="9" dur="500"/>
                                        <p:tgtEl>
                                          <p:spTgt spid="13354"/>
                                        </p:tgtEl>
                                      </p:cBhvr>
                                    </p:animEffect>
                                    <p:set>
                                      <p:cBhvr additive="repl">
                                        <p:cTn id="10" dur="1" fill="hold">
                                          <p:stCondLst>
                                            <p:cond delay="499"/>
                                          </p:stCondLst>
                                        </p:cTn>
                                        <p:tgtEl>
                                          <p:spTgt spid="13354"/>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1336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xit" presetSubtype="16" fill="hold" nodeType="clickEffect">
                                  <p:stCondLst>
                                    <p:cond delay="0"/>
                                  </p:stCondLst>
                                  <p:childTnLst>
                                    <p:animEffect transition="out" filter="box(in)">
                                      <p:cBhvr additive="repl">
                                        <p:cTn id="18" dur="500"/>
                                        <p:tgtEl>
                                          <p:spTgt spid="13355"/>
                                        </p:tgtEl>
                                      </p:cBhvr>
                                    </p:animEffect>
                                    <p:set>
                                      <p:cBhvr additive="repl">
                                        <p:cTn id="19" dur="1" fill="hold">
                                          <p:stCondLst>
                                            <p:cond delay="499"/>
                                          </p:stCondLst>
                                        </p:cTn>
                                        <p:tgtEl>
                                          <p:spTgt spid="13355"/>
                                        </p:tgtEl>
                                        <p:attrNameLst>
                                          <p:attrName>style.visibility</p:attrName>
                                        </p:attrNameLst>
                                      </p:cBhvr>
                                      <p:to>
                                        <p:strVal val="hidden"/>
                                      </p:to>
                                    </p:set>
                                  </p:childTnLst>
                                </p:cTn>
                              </p:par>
                              <p:par>
                                <p:cTn id="20" presetID="4" presetClass="exit" presetSubtype="16" fill="hold" nodeType="withEffect">
                                  <p:stCondLst>
                                    <p:cond delay="0"/>
                                  </p:stCondLst>
                                  <p:childTnLst>
                                    <p:animEffect transition="out" filter="box(in)">
                                      <p:cBhvr additive="repl">
                                        <p:cTn id="21" dur="500"/>
                                        <p:tgtEl>
                                          <p:spTgt spid="13358"/>
                                        </p:tgtEl>
                                      </p:cBhvr>
                                    </p:animEffect>
                                    <p:set>
                                      <p:cBhvr additive="repl">
                                        <p:cTn id="22" dur="1" fill="hold">
                                          <p:stCondLst>
                                            <p:cond delay="499"/>
                                          </p:stCondLst>
                                        </p:cTn>
                                        <p:tgtEl>
                                          <p:spTgt spid="13358"/>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fill="hold" nodeType="clickEffect">
                                  <p:stCondLst>
                                    <p:cond delay="0"/>
                                  </p:stCondLst>
                                  <p:childTnLst>
                                    <p:set>
                                      <p:cBhvr additive="repl">
                                        <p:cTn id="26" dur="1" fill="hold">
                                          <p:stCondLst>
                                            <p:cond delay="0"/>
                                          </p:stCondLst>
                                        </p:cTn>
                                        <p:tgtEl>
                                          <p:spTgt spid="1336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xit" presetSubtype="16" fill="hold" nodeType="clickEffect">
                                  <p:stCondLst>
                                    <p:cond delay="0"/>
                                  </p:stCondLst>
                                  <p:childTnLst>
                                    <p:animEffect transition="out" filter="box(in)">
                                      <p:cBhvr additive="repl">
                                        <p:cTn id="30" dur="500"/>
                                        <p:tgtEl>
                                          <p:spTgt spid="13357"/>
                                        </p:tgtEl>
                                      </p:cBhvr>
                                    </p:animEffect>
                                    <p:set>
                                      <p:cBhvr additive="repl">
                                        <p:cTn id="31" dur="1" fill="hold">
                                          <p:stCondLst>
                                            <p:cond delay="499"/>
                                          </p:stCondLst>
                                        </p:cTn>
                                        <p:tgtEl>
                                          <p:spTgt spid="13357"/>
                                        </p:tgtEl>
                                        <p:attrNameLst>
                                          <p:attrName>style.visibility</p:attrName>
                                        </p:attrNameLst>
                                      </p:cBhvr>
                                      <p:to>
                                        <p:strVal val="hidden"/>
                                      </p:to>
                                    </p:set>
                                  </p:childTnLst>
                                </p:cTn>
                              </p:par>
                              <p:par>
                                <p:cTn id="32" presetID="4" presetClass="exit" presetSubtype="16" fill="hold" nodeType="withEffect">
                                  <p:stCondLst>
                                    <p:cond delay="0"/>
                                  </p:stCondLst>
                                  <p:childTnLst>
                                    <p:animEffect transition="out" filter="box(in)">
                                      <p:cBhvr additive="repl">
                                        <p:cTn id="33" dur="500"/>
                                        <p:tgtEl>
                                          <p:spTgt spid="13359"/>
                                        </p:tgtEl>
                                      </p:cBhvr>
                                    </p:animEffect>
                                    <p:set>
                                      <p:cBhvr additive="repl">
                                        <p:cTn id="34" dur="1" fill="hold">
                                          <p:stCondLst>
                                            <p:cond delay="499"/>
                                          </p:stCondLst>
                                        </p:cTn>
                                        <p:tgtEl>
                                          <p:spTgt spid="13359"/>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fill="hold" nodeType="clickEffect">
                                  <p:stCondLst>
                                    <p:cond delay="0"/>
                                  </p:stCondLst>
                                  <p:childTnLst>
                                    <p:set>
                                      <p:cBhvr additive="repl">
                                        <p:cTn id="38" dur="1" fill="hold">
                                          <p:stCondLst>
                                            <p:cond delay="0"/>
                                          </p:stCondLst>
                                        </p:cTn>
                                        <p:tgtEl>
                                          <p:spTgt spid="1336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4" presetClass="exit" presetSubtype="16" fill="hold" nodeType="clickEffect">
                                  <p:stCondLst>
                                    <p:cond delay="0"/>
                                  </p:stCondLst>
                                  <p:childTnLst>
                                    <p:animEffect transition="out" filter="box(in)">
                                      <p:cBhvr additive="repl">
                                        <p:cTn id="42" dur="500"/>
                                        <p:tgtEl>
                                          <p:spTgt spid="13356"/>
                                        </p:tgtEl>
                                      </p:cBhvr>
                                    </p:animEffect>
                                    <p:set>
                                      <p:cBhvr additive="repl">
                                        <p:cTn id="43" dur="1" fill="hold">
                                          <p:stCondLst>
                                            <p:cond delay="499"/>
                                          </p:stCondLst>
                                        </p:cTn>
                                        <p:tgtEl>
                                          <p:spTgt spid="13356"/>
                                        </p:tgtEl>
                                        <p:attrNameLst>
                                          <p:attrName>style.visibility</p:attrName>
                                        </p:attrNameLst>
                                      </p:cBhvr>
                                      <p:to>
                                        <p:strVal val="hidden"/>
                                      </p:to>
                                    </p:set>
                                  </p:childTnLst>
                                </p:cTn>
                              </p:par>
                              <p:par>
                                <p:cTn id="44" presetID="4" presetClass="exit" presetSubtype="16" fill="hold" nodeType="withEffect">
                                  <p:stCondLst>
                                    <p:cond delay="0"/>
                                  </p:stCondLst>
                                  <p:childTnLst>
                                    <p:animEffect transition="out" filter="box(in)">
                                      <p:cBhvr additive="repl">
                                        <p:cTn id="45" dur="500"/>
                                        <p:tgtEl>
                                          <p:spTgt spid="13360"/>
                                        </p:tgtEl>
                                      </p:cBhvr>
                                    </p:animEffect>
                                    <p:set>
                                      <p:cBhvr additive="repl">
                                        <p:cTn id="46" dur="1" fill="hold">
                                          <p:stCondLst>
                                            <p:cond delay="499"/>
                                          </p:stCondLst>
                                        </p:cTn>
                                        <p:tgtEl>
                                          <p:spTgt spid="13360"/>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fill="hold" nodeType="clickEffect">
                                  <p:stCondLst>
                                    <p:cond delay="0"/>
                                  </p:stCondLst>
                                  <p:childTnLst>
                                    <p:set>
                                      <p:cBhvr additive="repl">
                                        <p:cTn id="50" dur="1" fill="hold">
                                          <p:stCondLst>
                                            <p:cond delay="0"/>
                                          </p:stCondLst>
                                        </p:cTn>
                                        <p:tgtEl>
                                          <p:spTgt spid="13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0" y="304800"/>
            <a:ext cx="91440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a:buClrTx/>
              <a:buFontTx/>
              <a:buNone/>
            </a:pPr>
            <a:r>
              <a:rPr lang="en-US" altLang="en-US" sz="2400" b="1">
                <a:solidFill>
                  <a:srgbClr val="345A35"/>
                </a:solidFill>
              </a:rPr>
              <a:t>3. Group</a:t>
            </a:r>
          </a:p>
        </p:txBody>
      </p:sp>
      <p:sp>
        <p:nvSpPr>
          <p:cNvPr id="14338" name="Rectangle 2"/>
          <p:cNvSpPr>
            <a:spLocks noChangeArrowheads="1"/>
          </p:cNvSpPr>
          <p:nvPr/>
        </p:nvSpPr>
        <p:spPr bwMode="auto">
          <a:xfrm>
            <a:off x="5705475" y="3395663"/>
            <a:ext cx="1166813" cy="1139825"/>
          </a:xfrm>
          <a:prstGeom prst="rect">
            <a:avLst/>
          </a:prstGeom>
          <a:solidFill>
            <a:srgbClr val="FFFFFF"/>
          </a:solidFill>
          <a:ln w="255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endParaRPr lang="en-US" altLang="en-US"/>
          </a:p>
          <a:p>
            <a:pPr>
              <a:buClrTx/>
              <a:buFontTx/>
              <a:buNone/>
            </a:pPr>
            <a:endParaRPr lang="en-US" altLang="en-US"/>
          </a:p>
        </p:txBody>
      </p:sp>
      <p:sp>
        <p:nvSpPr>
          <p:cNvPr id="14339" name="Line 3"/>
          <p:cNvSpPr>
            <a:spLocks noChangeShapeType="1"/>
          </p:cNvSpPr>
          <p:nvPr/>
        </p:nvSpPr>
        <p:spPr bwMode="auto">
          <a:xfrm flipH="1">
            <a:off x="5700713" y="3965575"/>
            <a:ext cx="1176337" cy="1588"/>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40" name="Line 4"/>
          <p:cNvSpPr>
            <a:spLocks noChangeShapeType="1"/>
          </p:cNvSpPr>
          <p:nvPr/>
        </p:nvSpPr>
        <p:spPr bwMode="auto">
          <a:xfrm flipV="1">
            <a:off x="6275388" y="3390900"/>
            <a:ext cx="1587" cy="1149350"/>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41" name="Line 5"/>
          <p:cNvSpPr>
            <a:spLocks noChangeShapeType="1"/>
          </p:cNvSpPr>
          <p:nvPr/>
        </p:nvSpPr>
        <p:spPr bwMode="auto">
          <a:xfrm>
            <a:off x="5135563" y="2825750"/>
            <a:ext cx="569912" cy="569913"/>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4342" name="Group 6"/>
          <p:cNvGrpSpPr>
            <a:grpSpLocks/>
          </p:cNvGrpSpPr>
          <p:nvPr/>
        </p:nvGrpSpPr>
        <p:grpSpPr bwMode="auto">
          <a:xfrm>
            <a:off x="5040313" y="2906713"/>
            <a:ext cx="173037" cy="288925"/>
            <a:chOff x="3175" y="1831"/>
            <a:chExt cx="109" cy="182"/>
          </a:xfrm>
        </p:grpSpPr>
        <p:sp>
          <p:nvSpPr>
            <p:cNvPr id="14343" name="Rectangle 7"/>
            <p:cNvSpPr>
              <a:spLocks noChangeArrowheads="1"/>
            </p:cNvSpPr>
            <p:nvPr/>
          </p:nvSpPr>
          <p:spPr bwMode="auto">
            <a:xfrm>
              <a:off x="3175" y="1831"/>
              <a:ext cx="109"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A</a:t>
              </a:r>
            </a:p>
          </p:txBody>
        </p:sp>
      </p:grpSp>
      <p:sp>
        <p:nvSpPr>
          <p:cNvPr id="14344" name="Rectangle 8"/>
          <p:cNvSpPr>
            <a:spLocks noChangeArrowheads="1"/>
          </p:cNvSpPr>
          <p:nvPr/>
        </p:nvSpPr>
        <p:spPr bwMode="auto">
          <a:xfrm>
            <a:off x="5432425" y="3559175"/>
            <a:ext cx="182563"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4345" name="Rectangle 9"/>
          <p:cNvSpPr>
            <a:spLocks noChangeArrowheads="1"/>
          </p:cNvSpPr>
          <p:nvPr/>
        </p:nvSpPr>
        <p:spPr bwMode="auto">
          <a:xfrm>
            <a:off x="5418138" y="413543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4346" name="Rectangle 10"/>
          <p:cNvSpPr>
            <a:spLocks noChangeArrowheads="1"/>
          </p:cNvSpPr>
          <p:nvPr/>
        </p:nvSpPr>
        <p:spPr bwMode="auto">
          <a:xfrm>
            <a:off x="5940425" y="3078163"/>
            <a:ext cx="1825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4347" name="Rectangle 11"/>
          <p:cNvSpPr>
            <a:spLocks noChangeArrowheads="1"/>
          </p:cNvSpPr>
          <p:nvPr/>
        </p:nvSpPr>
        <p:spPr bwMode="auto">
          <a:xfrm>
            <a:off x="6518275" y="3078163"/>
            <a:ext cx="1825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4348" name="Line 12"/>
          <p:cNvSpPr>
            <a:spLocks noChangeShapeType="1"/>
          </p:cNvSpPr>
          <p:nvPr/>
        </p:nvSpPr>
        <p:spPr bwMode="auto">
          <a:xfrm flipH="1">
            <a:off x="2254250" y="3055938"/>
            <a:ext cx="1338263" cy="1587"/>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49" name="Line 13"/>
          <p:cNvSpPr>
            <a:spLocks noChangeShapeType="1"/>
          </p:cNvSpPr>
          <p:nvPr/>
        </p:nvSpPr>
        <p:spPr bwMode="auto">
          <a:xfrm flipV="1">
            <a:off x="3017838" y="2605088"/>
            <a:ext cx="1587" cy="2124075"/>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50" name="Rectangle 14"/>
          <p:cNvSpPr>
            <a:spLocks noChangeArrowheads="1"/>
          </p:cNvSpPr>
          <p:nvPr/>
        </p:nvSpPr>
        <p:spPr bwMode="auto">
          <a:xfrm>
            <a:off x="2252663" y="2628900"/>
            <a:ext cx="222250"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A </a:t>
            </a:r>
          </a:p>
        </p:txBody>
      </p:sp>
      <p:sp>
        <p:nvSpPr>
          <p:cNvPr id="14351" name="Rectangle 15"/>
          <p:cNvSpPr>
            <a:spLocks noChangeArrowheads="1"/>
          </p:cNvSpPr>
          <p:nvPr/>
        </p:nvSpPr>
        <p:spPr bwMode="auto">
          <a:xfrm>
            <a:off x="2640013" y="2628900"/>
            <a:ext cx="160337"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B</a:t>
            </a:r>
          </a:p>
        </p:txBody>
      </p:sp>
      <p:sp>
        <p:nvSpPr>
          <p:cNvPr id="14352" name="Rectangle 16"/>
          <p:cNvSpPr>
            <a:spLocks noChangeArrowheads="1"/>
          </p:cNvSpPr>
          <p:nvPr/>
        </p:nvSpPr>
        <p:spPr bwMode="auto">
          <a:xfrm>
            <a:off x="2808288" y="2755900"/>
            <a:ext cx="55562"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700">
                <a:latin typeface="Times New Roman" panose="02020603050405020304" pitchFamily="18" charset="0"/>
              </a:rPr>
              <a:t> </a:t>
            </a:r>
          </a:p>
        </p:txBody>
      </p:sp>
      <p:sp>
        <p:nvSpPr>
          <p:cNvPr id="14353" name="Rectangle 17"/>
          <p:cNvSpPr>
            <a:spLocks noChangeArrowheads="1"/>
          </p:cNvSpPr>
          <p:nvPr/>
        </p:nvSpPr>
        <p:spPr bwMode="auto">
          <a:xfrm>
            <a:off x="2325688" y="3135313"/>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4354" name="Rectangle 18"/>
          <p:cNvSpPr>
            <a:spLocks noChangeArrowheads="1"/>
          </p:cNvSpPr>
          <p:nvPr/>
        </p:nvSpPr>
        <p:spPr bwMode="auto">
          <a:xfrm>
            <a:off x="2687638" y="3135313"/>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4355" name="Rectangle 19"/>
          <p:cNvSpPr>
            <a:spLocks noChangeArrowheads="1"/>
          </p:cNvSpPr>
          <p:nvPr/>
        </p:nvSpPr>
        <p:spPr bwMode="auto">
          <a:xfrm>
            <a:off x="2325688" y="351948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4356" name="Rectangle 20"/>
          <p:cNvSpPr>
            <a:spLocks noChangeArrowheads="1"/>
          </p:cNvSpPr>
          <p:nvPr/>
        </p:nvSpPr>
        <p:spPr bwMode="auto">
          <a:xfrm>
            <a:off x="2687638" y="351948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4357" name="Rectangle 21"/>
          <p:cNvSpPr>
            <a:spLocks noChangeArrowheads="1"/>
          </p:cNvSpPr>
          <p:nvPr/>
        </p:nvSpPr>
        <p:spPr bwMode="auto">
          <a:xfrm>
            <a:off x="2325688" y="3905250"/>
            <a:ext cx="182562"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4358" name="Rectangle 22"/>
          <p:cNvSpPr>
            <a:spLocks noChangeArrowheads="1"/>
          </p:cNvSpPr>
          <p:nvPr/>
        </p:nvSpPr>
        <p:spPr bwMode="auto">
          <a:xfrm>
            <a:off x="2687638" y="3905250"/>
            <a:ext cx="182562"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4359" name="Rectangle 23"/>
          <p:cNvSpPr>
            <a:spLocks noChangeArrowheads="1"/>
          </p:cNvSpPr>
          <p:nvPr/>
        </p:nvSpPr>
        <p:spPr bwMode="auto">
          <a:xfrm>
            <a:off x="2325688" y="428783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4360" name="Rectangle 24"/>
          <p:cNvSpPr>
            <a:spLocks noChangeArrowheads="1"/>
          </p:cNvSpPr>
          <p:nvPr/>
        </p:nvSpPr>
        <p:spPr bwMode="auto">
          <a:xfrm>
            <a:off x="2687638" y="428783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4361" name="Rectangle 25"/>
          <p:cNvSpPr>
            <a:spLocks noChangeArrowheads="1"/>
          </p:cNvSpPr>
          <p:nvPr/>
        </p:nvSpPr>
        <p:spPr bwMode="auto">
          <a:xfrm>
            <a:off x="3217863" y="313213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4362" name="Rectangle 26"/>
          <p:cNvSpPr>
            <a:spLocks noChangeArrowheads="1"/>
          </p:cNvSpPr>
          <p:nvPr/>
        </p:nvSpPr>
        <p:spPr bwMode="auto">
          <a:xfrm>
            <a:off x="3217863" y="3514725"/>
            <a:ext cx="182562"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4363" name="Rectangle 27"/>
          <p:cNvSpPr>
            <a:spLocks noChangeArrowheads="1"/>
          </p:cNvSpPr>
          <p:nvPr/>
        </p:nvSpPr>
        <p:spPr bwMode="auto">
          <a:xfrm>
            <a:off x="3217863" y="4284663"/>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4364" name="Rectangle 28"/>
          <p:cNvSpPr>
            <a:spLocks noChangeArrowheads="1"/>
          </p:cNvSpPr>
          <p:nvPr/>
        </p:nvSpPr>
        <p:spPr bwMode="auto">
          <a:xfrm>
            <a:off x="3217863" y="3898900"/>
            <a:ext cx="182562"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grpSp>
        <p:nvGrpSpPr>
          <p:cNvPr id="14365" name="Group 29"/>
          <p:cNvGrpSpPr>
            <a:grpSpLocks/>
          </p:cNvGrpSpPr>
          <p:nvPr/>
        </p:nvGrpSpPr>
        <p:grpSpPr bwMode="auto">
          <a:xfrm>
            <a:off x="5456238" y="2730500"/>
            <a:ext cx="250825" cy="385763"/>
            <a:chOff x="3437" y="1720"/>
            <a:chExt cx="158" cy="243"/>
          </a:xfrm>
        </p:grpSpPr>
        <p:sp>
          <p:nvSpPr>
            <p:cNvPr id="14366" name="Rectangle 30"/>
            <p:cNvSpPr>
              <a:spLocks noChangeArrowheads="1"/>
            </p:cNvSpPr>
            <p:nvPr/>
          </p:nvSpPr>
          <p:spPr bwMode="auto">
            <a:xfrm>
              <a:off x="3437" y="1720"/>
              <a:ext cx="139"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B </a:t>
              </a:r>
            </a:p>
          </p:txBody>
        </p:sp>
        <p:sp>
          <p:nvSpPr>
            <p:cNvPr id="14367" name="Rectangle 31"/>
            <p:cNvSpPr>
              <a:spLocks noChangeArrowheads="1"/>
            </p:cNvSpPr>
            <p:nvPr/>
          </p:nvSpPr>
          <p:spPr bwMode="auto">
            <a:xfrm>
              <a:off x="3561" y="1801"/>
              <a:ext cx="34" cy="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700">
                  <a:latin typeface="Times New Roman" panose="02020603050405020304" pitchFamily="18" charset="0"/>
                </a:rPr>
                <a:t> </a:t>
              </a:r>
            </a:p>
          </p:txBody>
        </p:sp>
      </p:grpSp>
      <p:grpSp>
        <p:nvGrpSpPr>
          <p:cNvPr id="14368" name="Group 32"/>
          <p:cNvGrpSpPr>
            <a:grpSpLocks/>
          </p:cNvGrpSpPr>
          <p:nvPr/>
        </p:nvGrpSpPr>
        <p:grpSpPr bwMode="auto">
          <a:xfrm>
            <a:off x="1668463" y="3048000"/>
            <a:ext cx="334962" cy="1501775"/>
            <a:chOff x="1051" y="1920"/>
            <a:chExt cx="211" cy="946"/>
          </a:xfrm>
        </p:grpSpPr>
        <p:sp>
          <p:nvSpPr>
            <p:cNvPr id="14369" name="Rectangle 33"/>
            <p:cNvSpPr>
              <a:spLocks noChangeArrowheads="1"/>
            </p:cNvSpPr>
            <p:nvPr/>
          </p:nvSpPr>
          <p:spPr bwMode="auto">
            <a:xfrm>
              <a:off x="1051" y="1920"/>
              <a:ext cx="156"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900">
                  <a:latin typeface="Times New Roman" panose="02020603050405020304" pitchFamily="18" charset="0"/>
                </a:rPr>
                <a:t>m </a:t>
              </a:r>
            </a:p>
          </p:txBody>
        </p:sp>
        <p:sp>
          <p:nvSpPr>
            <p:cNvPr id="14370" name="Rectangle 34"/>
            <p:cNvSpPr>
              <a:spLocks noChangeArrowheads="1"/>
            </p:cNvSpPr>
            <p:nvPr/>
          </p:nvSpPr>
          <p:spPr bwMode="auto">
            <a:xfrm>
              <a:off x="1172" y="1997"/>
              <a:ext cx="90"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500">
                  <a:latin typeface="Times New Roman" panose="02020603050405020304" pitchFamily="18" charset="0"/>
                </a:rPr>
                <a:t>0 </a:t>
              </a:r>
            </a:p>
          </p:txBody>
        </p:sp>
        <p:sp>
          <p:nvSpPr>
            <p:cNvPr id="14371" name="Rectangle 35"/>
            <p:cNvSpPr>
              <a:spLocks noChangeArrowheads="1"/>
            </p:cNvSpPr>
            <p:nvPr/>
          </p:nvSpPr>
          <p:spPr bwMode="auto">
            <a:xfrm>
              <a:off x="1051" y="2161"/>
              <a:ext cx="156"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900">
                  <a:latin typeface="Times New Roman" panose="02020603050405020304" pitchFamily="18" charset="0"/>
                </a:rPr>
                <a:t>m </a:t>
              </a:r>
            </a:p>
          </p:txBody>
        </p:sp>
        <p:sp>
          <p:nvSpPr>
            <p:cNvPr id="14372" name="Rectangle 36"/>
            <p:cNvSpPr>
              <a:spLocks noChangeArrowheads="1"/>
            </p:cNvSpPr>
            <p:nvPr/>
          </p:nvSpPr>
          <p:spPr bwMode="auto">
            <a:xfrm>
              <a:off x="1172" y="2239"/>
              <a:ext cx="90"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500">
                  <a:latin typeface="Times New Roman" panose="02020603050405020304" pitchFamily="18" charset="0"/>
                </a:rPr>
                <a:t>1 </a:t>
              </a:r>
            </a:p>
          </p:txBody>
        </p:sp>
        <p:sp>
          <p:nvSpPr>
            <p:cNvPr id="14373" name="Rectangle 37"/>
            <p:cNvSpPr>
              <a:spLocks noChangeArrowheads="1"/>
            </p:cNvSpPr>
            <p:nvPr/>
          </p:nvSpPr>
          <p:spPr bwMode="auto">
            <a:xfrm>
              <a:off x="1051" y="2646"/>
              <a:ext cx="156"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900">
                  <a:latin typeface="Times New Roman" panose="02020603050405020304" pitchFamily="18" charset="0"/>
                </a:rPr>
                <a:t>m </a:t>
              </a:r>
            </a:p>
          </p:txBody>
        </p:sp>
        <p:sp>
          <p:nvSpPr>
            <p:cNvPr id="14374" name="Rectangle 38"/>
            <p:cNvSpPr>
              <a:spLocks noChangeArrowheads="1"/>
            </p:cNvSpPr>
            <p:nvPr/>
          </p:nvSpPr>
          <p:spPr bwMode="auto">
            <a:xfrm>
              <a:off x="1172" y="2723"/>
              <a:ext cx="90"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500">
                  <a:latin typeface="Times New Roman" panose="02020603050405020304" pitchFamily="18" charset="0"/>
                </a:rPr>
                <a:t>3 </a:t>
              </a:r>
            </a:p>
          </p:txBody>
        </p:sp>
        <p:sp>
          <p:nvSpPr>
            <p:cNvPr id="14375" name="Rectangle 39"/>
            <p:cNvSpPr>
              <a:spLocks noChangeArrowheads="1"/>
            </p:cNvSpPr>
            <p:nvPr/>
          </p:nvSpPr>
          <p:spPr bwMode="auto">
            <a:xfrm>
              <a:off x="1051" y="2403"/>
              <a:ext cx="156"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900">
                  <a:latin typeface="Times New Roman" panose="02020603050405020304" pitchFamily="18" charset="0"/>
                </a:rPr>
                <a:t>m </a:t>
              </a:r>
            </a:p>
          </p:txBody>
        </p:sp>
        <p:sp>
          <p:nvSpPr>
            <p:cNvPr id="14376" name="Rectangle 40"/>
            <p:cNvSpPr>
              <a:spLocks noChangeArrowheads="1"/>
            </p:cNvSpPr>
            <p:nvPr/>
          </p:nvSpPr>
          <p:spPr bwMode="auto">
            <a:xfrm>
              <a:off x="1172" y="2481"/>
              <a:ext cx="90"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500">
                  <a:latin typeface="Times New Roman" panose="02020603050405020304" pitchFamily="18" charset="0"/>
                </a:rPr>
                <a:t>2 </a:t>
              </a:r>
            </a:p>
          </p:txBody>
        </p:sp>
      </p:grpSp>
      <p:sp>
        <p:nvSpPr>
          <p:cNvPr id="14377" name="Rectangle 41"/>
          <p:cNvSpPr>
            <a:spLocks noChangeArrowheads="1"/>
          </p:cNvSpPr>
          <p:nvPr/>
        </p:nvSpPr>
        <p:spPr bwMode="auto">
          <a:xfrm>
            <a:off x="6527800" y="4090988"/>
            <a:ext cx="120650"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a:t>
            </a:r>
          </a:p>
        </p:txBody>
      </p:sp>
      <p:sp>
        <p:nvSpPr>
          <p:cNvPr id="14378" name="Rectangle 42"/>
          <p:cNvSpPr>
            <a:spLocks noChangeArrowheads="1"/>
          </p:cNvSpPr>
          <p:nvPr/>
        </p:nvSpPr>
        <p:spPr bwMode="auto">
          <a:xfrm>
            <a:off x="5916613" y="3551238"/>
            <a:ext cx="120650"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a:t>
            </a:r>
          </a:p>
        </p:txBody>
      </p:sp>
      <p:sp>
        <p:nvSpPr>
          <p:cNvPr id="14379" name="Rectangle 43"/>
          <p:cNvSpPr>
            <a:spLocks noChangeArrowheads="1"/>
          </p:cNvSpPr>
          <p:nvPr/>
        </p:nvSpPr>
        <p:spPr bwMode="auto">
          <a:xfrm>
            <a:off x="6527800" y="3551238"/>
            <a:ext cx="120650"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a:t>
            </a:r>
          </a:p>
        </p:txBody>
      </p:sp>
      <p:sp>
        <p:nvSpPr>
          <p:cNvPr id="14380" name="Rectangle 44"/>
          <p:cNvSpPr>
            <a:spLocks noChangeArrowheads="1"/>
          </p:cNvSpPr>
          <p:nvPr/>
        </p:nvSpPr>
        <p:spPr bwMode="auto">
          <a:xfrm>
            <a:off x="5953125" y="4090988"/>
            <a:ext cx="120650"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a:t>
            </a:r>
          </a:p>
        </p:txBody>
      </p:sp>
      <p:sp>
        <p:nvSpPr>
          <p:cNvPr id="14381" name="AutoShape 45"/>
          <p:cNvSpPr>
            <a:spLocks noChangeArrowheads="1"/>
          </p:cNvSpPr>
          <p:nvPr/>
        </p:nvSpPr>
        <p:spPr bwMode="auto">
          <a:xfrm>
            <a:off x="6346825" y="3455988"/>
            <a:ext cx="457200" cy="1020762"/>
          </a:xfrm>
          <a:prstGeom prst="roundRect">
            <a:avLst>
              <a:gd name="adj" fmla="val 16667"/>
            </a:avLst>
          </a:prstGeom>
          <a:noFill/>
          <a:ln w="25560" cap="sq">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382" name="AutoShape 46"/>
          <p:cNvSpPr>
            <a:spLocks noChangeArrowheads="1"/>
          </p:cNvSpPr>
          <p:nvPr/>
        </p:nvSpPr>
        <p:spPr bwMode="auto">
          <a:xfrm>
            <a:off x="5754688" y="3462338"/>
            <a:ext cx="1050925" cy="457200"/>
          </a:xfrm>
          <a:prstGeom prst="roundRect">
            <a:avLst>
              <a:gd name="adj" fmla="val 16667"/>
            </a:avLst>
          </a:prstGeom>
          <a:noFill/>
          <a:ln w="25560" cap="sq">
            <a:solidFill>
              <a:srgbClr val="00B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43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14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0" y="304800"/>
            <a:ext cx="91440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a:buClrTx/>
              <a:buFontTx/>
              <a:buNone/>
            </a:pPr>
            <a:r>
              <a:rPr lang="en-US" altLang="en-US" sz="2400" b="1">
                <a:solidFill>
                  <a:srgbClr val="345A35"/>
                </a:solidFill>
              </a:rPr>
              <a:t>4. Write The Expression</a:t>
            </a:r>
          </a:p>
        </p:txBody>
      </p:sp>
      <p:sp>
        <p:nvSpPr>
          <p:cNvPr id="15362" name="Rectangle 2"/>
          <p:cNvSpPr>
            <a:spLocks noChangeArrowheads="1"/>
          </p:cNvSpPr>
          <p:nvPr/>
        </p:nvSpPr>
        <p:spPr bwMode="auto">
          <a:xfrm>
            <a:off x="5705475" y="3395663"/>
            <a:ext cx="1166813" cy="1139825"/>
          </a:xfrm>
          <a:prstGeom prst="rect">
            <a:avLst/>
          </a:prstGeom>
          <a:solidFill>
            <a:srgbClr val="FFFFFF"/>
          </a:solidFill>
          <a:ln w="255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endParaRPr lang="en-US" altLang="en-US"/>
          </a:p>
          <a:p>
            <a:pPr>
              <a:buClrTx/>
              <a:buFontTx/>
              <a:buNone/>
            </a:pPr>
            <a:endParaRPr lang="en-US" altLang="en-US"/>
          </a:p>
        </p:txBody>
      </p:sp>
      <p:sp>
        <p:nvSpPr>
          <p:cNvPr id="15363" name="Line 3"/>
          <p:cNvSpPr>
            <a:spLocks noChangeShapeType="1"/>
          </p:cNvSpPr>
          <p:nvPr/>
        </p:nvSpPr>
        <p:spPr bwMode="auto">
          <a:xfrm flipH="1">
            <a:off x="5700713" y="3965575"/>
            <a:ext cx="1176337" cy="1588"/>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64" name="Line 4"/>
          <p:cNvSpPr>
            <a:spLocks noChangeShapeType="1"/>
          </p:cNvSpPr>
          <p:nvPr/>
        </p:nvSpPr>
        <p:spPr bwMode="auto">
          <a:xfrm flipV="1">
            <a:off x="6275388" y="3390900"/>
            <a:ext cx="1587" cy="1149350"/>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65" name="Line 5"/>
          <p:cNvSpPr>
            <a:spLocks noChangeShapeType="1"/>
          </p:cNvSpPr>
          <p:nvPr/>
        </p:nvSpPr>
        <p:spPr bwMode="auto">
          <a:xfrm>
            <a:off x="5135563" y="2825750"/>
            <a:ext cx="569912" cy="569913"/>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5366" name="Group 6"/>
          <p:cNvGrpSpPr>
            <a:grpSpLocks/>
          </p:cNvGrpSpPr>
          <p:nvPr/>
        </p:nvGrpSpPr>
        <p:grpSpPr bwMode="auto">
          <a:xfrm>
            <a:off x="5040313" y="2906713"/>
            <a:ext cx="173037" cy="288925"/>
            <a:chOff x="3175" y="1831"/>
            <a:chExt cx="109" cy="182"/>
          </a:xfrm>
        </p:grpSpPr>
        <p:sp>
          <p:nvSpPr>
            <p:cNvPr id="15367" name="Rectangle 7"/>
            <p:cNvSpPr>
              <a:spLocks noChangeArrowheads="1"/>
            </p:cNvSpPr>
            <p:nvPr/>
          </p:nvSpPr>
          <p:spPr bwMode="auto">
            <a:xfrm>
              <a:off x="3175" y="1831"/>
              <a:ext cx="109"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A</a:t>
              </a:r>
            </a:p>
          </p:txBody>
        </p:sp>
      </p:grpSp>
      <p:sp>
        <p:nvSpPr>
          <p:cNvPr id="15368" name="Rectangle 8"/>
          <p:cNvSpPr>
            <a:spLocks noChangeArrowheads="1"/>
          </p:cNvSpPr>
          <p:nvPr/>
        </p:nvSpPr>
        <p:spPr bwMode="auto">
          <a:xfrm>
            <a:off x="5432425" y="3559175"/>
            <a:ext cx="182563"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5369" name="Rectangle 9"/>
          <p:cNvSpPr>
            <a:spLocks noChangeArrowheads="1"/>
          </p:cNvSpPr>
          <p:nvPr/>
        </p:nvSpPr>
        <p:spPr bwMode="auto">
          <a:xfrm>
            <a:off x="5418138" y="413543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5370" name="Rectangle 10"/>
          <p:cNvSpPr>
            <a:spLocks noChangeArrowheads="1"/>
          </p:cNvSpPr>
          <p:nvPr/>
        </p:nvSpPr>
        <p:spPr bwMode="auto">
          <a:xfrm>
            <a:off x="5940425" y="3078163"/>
            <a:ext cx="1825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5371" name="Rectangle 11"/>
          <p:cNvSpPr>
            <a:spLocks noChangeArrowheads="1"/>
          </p:cNvSpPr>
          <p:nvPr/>
        </p:nvSpPr>
        <p:spPr bwMode="auto">
          <a:xfrm>
            <a:off x="6518275" y="3078163"/>
            <a:ext cx="1825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5372" name="Line 12"/>
          <p:cNvSpPr>
            <a:spLocks noChangeShapeType="1"/>
          </p:cNvSpPr>
          <p:nvPr/>
        </p:nvSpPr>
        <p:spPr bwMode="auto">
          <a:xfrm flipH="1">
            <a:off x="2254250" y="3055938"/>
            <a:ext cx="1338263" cy="1587"/>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3" name="Line 13"/>
          <p:cNvSpPr>
            <a:spLocks noChangeShapeType="1"/>
          </p:cNvSpPr>
          <p:nvPr/>
        </p:nvSpPr>
        <p:spPr bwMode="auto">
          <a:xfrm flipV="1">
            <a:off x="3017838" y="2605088"/>
            <a:ext cx="1587" cy="2124075"/>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74" name="Rectangle 14"/>
          <p:cNvSpPr>
            <a:spLocks noChangeArrowheads="1"/>
          </p:cNvSpPr>
          <p:nvPr/>
        </p:nvSpPr>
        <p:spPr bwMode="auto">
          <a:xfrm>
            <a:off x="2252663" y="2628900"/>
            <a:ext cx="222250"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A </a:t>
            </a:r>
          </a:p>
        </p:txBody>
      </p:sp>
      <p:sp>
        <p:nvSpPr>
          <p:cNvPr id="15375" name="Rectangle 15"/>
          <p:cNvSpPr>
            <a:spLocks noChangeArrowheads="1"/>
          </p:cNvSpPr>
          <p:nvPr/>
        </p:nvSpPr>
        <p:spPr bwMode="auto">
          <a:xfrm>
            <a:off x="2640013" y="2628900"/>
            <a:ext cx="160337"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B</a:t>
            </a:r>
          </a:p>
        </p:txBody>
      </p:sp>
      <p:sp>
        <p:nvSpPr>
          <p:cNvPr id="15376" name="Rectangle 16"/>
          <p:cNvSpPr>
            <a:spLocks noChangeArrowheads="1"/>
          </p:cNvSpPr>
          <p:nvPr/>
        </p:nvSpPr>
        <p:spPr bwMode="auto">
          <a:xfrm>
            <a:off x="2808288" y="2755900"/>
            <a:ext cx="55562"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700">
                <a:latin typeface="Times New Roman" panose="02020603050405020304" pitchFamily="18" charset="0"/>
              </a:rPr>
              <a:t> </a:t>
            </a:r>
          </a:p>
        </p:txBody>
      </p:sp>
      <p:sp>
        <p:nvSpPr>
          <p:cNvPr id="15377" name="Rectangle 17"/>
          <p:cNvSpPr>
            <a:spLocks noChangeArrowheads="1"/>
          </p:cNvSpPr>
          <p:nvPr/>
        </p:nvSpPr>
        <p:spPr bwMode="auto">
          <a:xfrm>
            <a:off x="2325688" y="3135313"/>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5378" name="Rectangle 18"/>
          <p:cNvSpPr>
            <a:spLocks noChangeArrowheads="1"/>
          </p:cNvSpPr>
          <p:nvPr/>
        </p:nvSpPr>
        <p:spPr bwMode="auto">
          <a:xfrm>
            <a:off x="2687638" y="3135313"/>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5379" name="Rectangle 19"/>
          <p:cNvSpPr>
            <a:spLocks noChangeArrowheads="1"/>
          </p:cNvSpPr>
          <p:nvPr/>
        </p:nvSpPr>
        <p:spPr bwMode="auto">
          <a:xfrm>
            <a:off x="2325688" y="351948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5380" name="Rectangle 20"/>
          <p:cNvSpPr>
            <a:spLocks noChangeArrowheads="1"/>
          </p:cNvSpPr>
          <p:nvPr/>
        </p:nvSpPr>
        <p:spPr bwMode="auto">
          <a:xfrm>
            <a:off x="2687638" y="351948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5381" name="Rectangle 21"/>
          <p:cNvSpPr>
            <a:spLocks noChangeArrowheads="1"/>
          </p:cNvSpPr>
          <p:nvPr/>
        </p:nvSpPr>
        <p:spPr bwMode="auto">
          <a:xfrm>
            <a:off x="2325688" y="3905250"/>
            <a:ext cx="182562"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5382" name="Rectangle 22"/>
          <p:cNvSpPr>
            <a:spLocks noChangeArrowheads="1"/>
          </p:cNvSpPr>
          <p:nvPr/>
        </p:nvSpPr>
        <p:spPr bwMode="auto">
          <a:xfrm>
            <a:off x="2687638" y="3905250"/>
            <a:ext cx="182562"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5383" name="Rectangle 23"/>
          <p:cNvSpPr>
            <a:spLocks noChangeArrowheads="1"/>
          </p:cNvSpPr>
          <p:nvPr/>
        </p:nvSpPr>
        <p:spPr bwMode="auto">
          <a:xfrm>
            <a:off x="2325688" y="428783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5384" name="Rectangle 24"/>
          <p:cNvSpPr>
            <a:spLocks noChangeArrowheads="1"/>
          </p:cNvSpPr>
          <p:nvPr/>
        </p:nvSpPr>
        <p:spPr bwMode="auto">
          <a:xfrm>
            <a:off x="2687638" y="428783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5385" name="Rectangle 25"/>
          <p:cNvSpPr>
            <a:spLocks noChangeArrowheads="1"/>
          </p:cNvSpPr>
          <p:nvPr/>
        </p:nvSpPr>
        <p:spPr bwMode="auto">
          <a:xfrm>
            <a:off x="3217863" y="313213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5386" name="Rectangle 26"/>
          <p:cNvSpPr>
            <a:spLocks noChangeArrowheads="1"/>
          </p:cNvSpPr>
          <p:nvPr/>
        </p:nvSpPr>
        <p:spPr bwMode="auto">
          <a:xfrm>
            <a:off x="3217863" y="3514725"/>
            <a:ext cx="182562"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5387" name="Rectangle 27"/>
          <p:cNvSpPr>
            <a:spLocks noChangeArrowheads="1"/>
          </p:cNvSpPr>
          <p:nvPr/>
        </p:nvSpPr>
        <p:spPr bwMode="auto">
          <a:xfrm>
            <a:off x="3217863" y="4284663"/>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5388" name="Rectangle 28"/>
          <p:cNvSpPr>
            <a:spLocks noChangeArrowheads="1"/>
          </p:cNvSpPr>
          <p:nvPr/>
        </p:nvSpPr>
        <p:spPr bwMode="auto">
          <a:xfrm>
            <a:off x="3217863" y="3898900"/>
            <a:ext cx="182562"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grpSp>
        <p:nvGrpSpPr>
          <p:cNvPr id="15389" name="Group 29"/>
          <p:cNvGrpSpPr>
            <a:grpSpLocks/>
          </p:cNvGrpSpPr>
          <p:nvPr/>
        </p:nvGrpSpPr>
        <p:grpSpPr bwMode="auto">
          <a:xfrm>
            <a:off x="5456238" y="2730500"/>
            <a:ext cx="250825" cy="385763"/>
            <a:chOff x="3437" y="1720"/>
            <a:chExt cx="158" cy="243"/>
          </a:xfrm>
        </p:grpSpPr>
        <p:sp>
          <p:nvSpPr>
            <p:cNvPr id="15390" name="Rectangle 30"/>
            <p:cNvSpPr>
              <a:spLocks noChangeArrowheads="1"/>
            </p:cNvSpPr>
            <p:nvPr/>
          </p:nvSpPr>
          <p:spPr bwMode="auto">
            <a:xfrm>
              <a:off x="3437" y="1720"/>
              <a:ext cx="139"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B </a:t>
              </a:r>
            </a:p>
          </p:txBody>
        </p:sp>
        <p:sp>
          <p:nvSpPr>
            <p:cNvPr id="15391" name="Rectangle 31"/>
            <p:cNvSpPr>
              <a:spLocks noChangeArrowheads="1"/>
            </p:cNvSpPr>
            <p:nvPr/>
          </p:nvSpPr>
          <p:spPr bwMode="auto">
            <a:xfrm>
              <a:off x="3561" y="1801"/>
              <a:ext cx="34" cy="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700">
                  <a:latin typeface="Times New Roman" panose="02020603050405020304" pitchFamily="18" charset="0"/>
                </a:rPr>
                <a:t> </a:t>
              </a:r>
            </a:p>
          </p:txBody>
        </p:sp>
      </p:grpSp>
      <p:grpSp>
        <p:nvGrpSpPr>
          <p:cNvPr id="15392" name="Group 32"/>
          <p:cNvGrpSpPr>
            <a:grpSpLocks/>
          </p:cNvGrpSpPr>
          <p:nvPr/>
        </p:nvGrpSpPr>
        <p:grpSpPr bwMode="auto">
          <a:xfrm>
            <a:off x="1668463" y="3048000"/>
            <a:ext cx="334962" cy="1501775"/>
            <a:chOff x="1051" y="1920"/>
            <a:chExt cx="211" cy="946"/>
          </a:xfrm>
        </p:grpSpPr>
        <p:sp>
          <p:nvSpPr>
            <p:cNvPr id="15393" name="Rectangle 33"/>
            <p:cNvSpPr>
              <a:spLocks noChangeArrowheads="1"/>
            </p:cNvSpPr>
            <p:nvPr/>
          </p:nvSpPr>
          <p:spPr bwMode="auto">
            <a:xfrm>
              <a:off x="1051" y="1920"/>
              <a:ext cx="156"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900">
                  <a:latin typeface="Times New Roman" panose="02020603050405020304" pitchFamily="18" charset="0"/>
                </a:rPr>
                <a:t>m </a:t>
              </a:r>
            </a:p>
          </p:txBody>
        </p:sp>
        <p:sp>
          <p:nvSpPr>
            <p:cNvPr id="15394" name="Rectangle 34"/>
            <p:cNvSpPr>
              <a:spLocks noChangeArrowheads="1"/>
            </p:cNvSpPr>
            <p:nvPr/>
          </p:nvSpPr>
          <p:spPr bwMode="auto">
            <a:xfrm>
              <a:off x="1172" y="1997"/>
              <a:ext cx="90"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500">
                  <a:latin typeface="Times New Roman" panose="02020603050405020304" pitchFamily="18" charset="0"/>
                </a:rPr>
                <a:t>0 </a:t>
              </a:r>
            </a:p>
          </p:txBody>
        </p:sp>
        <p:sp>
          <p:nvSpPr>
            <p:cNvPr id="15395" name="Rectangle 35"/>
            <p:cNvSpPr>
              <a:spLocks noChangeArrowheads="1"/>
            </p:cNvSpPr>
            <p:nvPr/>
          </p:nvSpPr>
          <p:spPr bwMode="auto">
            <a:xfrm>
              <a:off x="1051" y="2161"/>
              <a:ext cx="156"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900">
                  <a:latin typeface="Times New Roman" panose="02020603050405020304" pitchFamily="18" charset="0"/>
                </a:rPr>
                <a:t>m </a:t>
              </a:r>
            </a:p>
          </p:txBody>
        </p:sp>
        <p:sp>
          <p:nvSpPr>
            <p:cNvPr id="15396" name="Rectangle 36"/>
            <p:cNvSpPr>
              <a:spLocks noChangeArrowheads="1"/>
            </p:cNvSpPr>
            <p:nvPr/>
          </p:nvSpPr>
          <p:spPr bwMode="auto">
            <a:xfrm>
              <a:off x="1172" y="2239"/>
              <a:ext cx="90"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500">
                  <a:latin typeface="Times New Roman" panose="02020603050405020304" pitchFamily="18" charset="0"/>
                </a:rPr>
                <a:t>1 </a:t>
              </a:r>
            </a:p>
          </p:txBody>
        </p:sp>
        <p:sp>
          <p:nvSpPr>
            <p:cNvPr id="15397" name="Rectangle 37"/>
            <p:cNvSpPr>
              <a:spLocks noChangeArrowheads="1"/>
            </p:cNvSpPr>
            <p:nvPr/>
          </p:nvSpPr>
          <p:spPr bwMode="auto">
            <a:xfrm>
              <a:off x="1051" y="2646"/>
              <a:ext cx="156"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900">
                  <a:latin typeface="Times New Roman" panose="02020603050405020304" pitchFamily="18" charset="0"/>
                </a:rPr>
                <a:t>m </a:t>
              </a:r>
            </a:p>
          </p:txBody>
        </p:sp>
        <p:sp>
          <p:nvSpPr>
            <p:cNvPr id="15398" name="Rectangle 38"/>
            <p:cNvSpPr>
              <a:spLocks noChangeArrowheads="1"/>
            </p:cNvSpPr>
            <p:nvPr/>
          </p:nvSpPr>
          <p:spPr bwMode="auto">
            <a:xfrm>
              <a:off x="1172" y="2723"/>
              <a:ext cx="90"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500">
                  <a:latin typeface="Times New Roman" panose="02020603050405020304" pitchFamily="18" charset="0"/>
                </a:rPr>
                <a:t>3 </a:t>
              </a:r>
            </a:p>
          </p:txBody>
        </p:sp>
        <p:sp>
          <p:nvSpPr>
            <p:cNvPr id="15399" name="Rectangle 39"/>
            <p:cNvSpPr>
              <a:spLocks noChangeArrowheads="1"/>
            </p:cNvSpPr>
            <p:nvPr/>
          </p:nvSpPr>
          <p:spPr bwMode="auto">
            <a:xfrm>
              <a:off x="1051" y="2403"/>
              <a:ext cx="156"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900">
                  <a:latin typeface="Times New Roman" panose="02020603050405020304" pitchFamily="18" charset="0"/>
                </a:rPr>
                <a:t>m </a:t>
              </a:r>
            </a:p>
          </p:txBody>
        </p:sp>
        <p:sp>
          <p:nvSpPr>
            <p:cNvPr id="15400" name="Rectangle 40"/>
            <p:cNvSpPr>
              <a:spLocks noChangeArrowheads="1"/>
            </p:cNvSpPr>
            <p:nvPr/>
          </p:nvSpPr>
          <p:spPr bwMode="auto">
            <a:xfrm>
              <a:off x="1172" y="2481"/>
              <a:ext cx="90"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500">
                  <a:latin typeface="Times New Roman" panose="02020603050405020304" pitchFamily="18" charset="0"/>
                </a:rPr>
                <a:t>2 </a:t>
              </a:r>
            </a:p>
          </p:txBody>
        </p:sp>
      </p:grpSp>
      <p:sp>
        <p:nvSpPr>
          <p:cNvPr id="15401" name="Rectangle 41"/>
          <p:cNvSpPr>
            <a:spLocks noChangeArrowheads="1"/>
          </p:cNvSpPr>
          <p:nvPr/>
        </p:nvSpPr>
        <p:spPr bwMode="auto">
          <a:xfrm>
            <a:off x="6527800" y="4090988"/>
            <a:ext cx="120650"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a:t>
            </a:r>
          </a:p>
        </p:txBody>
      </p:sp>
      <p:sp>
        <p:nvSpPr>
          <p:cNvPr id="15402" name="Rectangle 42"/>
          <p:cNvSpPr>
            <a:spLocks noChangeArrowheads="1"/>
          </p:cNvSpPr>
          <p:nvPr/>
        </p:nvSpPr>
        <p:spPr bwMode="auto">
          <a:xfrm>
            <a:off x="5916613" y="3551238"/>
            <a:ext cx="120650"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a:t>
            </a:r>
          </a:p>
        </p:txBody>
      </p:sp>
      <p:sp>
        <p:nvSpPr>
          <p:cNvPr id="15403" name="Rectangle 43"/>
          <p:cNvSpPr>
            <a:spLocks noChangeArrowheads="1"/>
          </p:cNvSpPr>
          <p:nvPr/>
        </p:nvSpPr>
        <p:spPr bwMode="auto">
          <a:xfrm>
            <a:off x="6527800" y="3551238"/>
            <a:ext cx="120650"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a:t>
            </a:r>
          </a:p>
        </p:txBody>
      </p:sp>
      <p:sp>
        <p:nvSpPr>
          <p:cNvPr id="15404" name="Rectangle 44"/>
          <p:cNvSpPr>
            <a:spLocks noChangeArrowheads="1"/>
          </p:cNvSpPr>
          <p:nvPr/>
        </p:nvSpPr>
        <p:spPr bwMode="auto">
          <a:xfrm>
            <a:off x="5953125" y="4090988"/>
            <a:ext cx="120650"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a:t>
            </a:r>
          </a:p>
        </p:txBody>
      </p:sp>
      <p:sp>
        <p:nvSpPr>
          <p:cNvPr id="15405" name="AutoShape 45"/>
          <p:cNvSpPr>
            <a:spLocks noChangeArrowheads="1"/>
          </p:cNvSpPr>
          <p:nvPr/>
        </p:nvSpPr>
        <p:spPr bwMode="auto">
          <a:xfrm>
            <a:off x="6346825" y="3455988"/>
            <a:ext cx="457200" cy="1020762"/>
          </a:xfrm>
          <a:prstGeom prst="roundRect">
            <a:avLst>
              <a:gd name="adj" fmla="val 16667"/>
            </a:avLst>
          </a:prstGeom>
          <a:noFill/>
          <a:ln w="25560" cap="sq">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406" name="AutoShape 46"/>
          <p:cNvSpPr>
            <a:spLocks noChangeArrowheads="1"/>
          </p:cNvSpPr>
          <p:nvPr/>
        </p:nvSpPr>
        <p:spPr bwMode="auto">
          <a:xfrm>
            <a:off x="5754688" y="3462338"/>
            <a:ext cx="1050925" cy="457200"/>
          </a:xfrm>
          <a:prstGeom prst="roundRect">
            <a:avLst>
              <a:gd name="adj" fmla="val 16667"/>
            </a:avLst>
          </a:prstGeom>
          <a:noFill/>
          <a:ln w="25560" cap="sq">
            <a:solidFill>
              <a:srgbClr val="00B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407" name="Text Box 47"/>
          <p:cNvSpPr txBox="1">
            <a:spLocks noChangeArrowheads="1"/>
          </p:cNvSpPr>
          <p:nvPr/>
        </p:nvSpPr>
        <p:spPr bwMode="auto">
          <a:xfrm>
            <a:off x="5251450" y="5124450"/>
            <a:ext cx="195738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a:buClrTx/>
              <a:buFontTx/>
              <a:buNone/>
            </a:pPr>
            <a:r>
              <a:rPr lang="en-US" altLang="en-US" b="1">
                <a:solidFill>
                  <a:srgbClr val="008000"/>
                </a:solidFill>
                <a:ea typeface="MS PGothic" panose="020B0600070205080204" pitchFamily="34" charset="-128"/>
              </a:rPr>
              <a:t>A </a:t>
            </a:r>
            <a:r>
              <a:rPr lang="en-US" altLang="en-US" b="1">
                <a:ea typeface="MS PGothic" panose="020B0600070205080204" pitchFamily="34" charset="-128"/>
              </a:rPr>
              <a:t>+</a:t>
            </a:r>
            <a:r>
              <a:rPr lang="en-US" altLang="en-US" b="1">
                <a:solidFill>
                  <a:srgbClr val="008000"/>
                </a:solidFill>
                <a:ea typeface="MS PGothic" panose="020B0600070205080204" pitchFamily="34" charset="-128"/>
              </a:rPr>
              <a:t> </a:t>
            </a:r>
            <a:r>
              <a:rPr lang="en-US" altLang="en-US" b="1">
                <a:solidFill>
                  <a:srgbClr val="FF0000"/>
                </a:solidFill>
                <a:ea typeface="MS PGothic" panose="020B0600070205080204" pitchFamily="34" charset="-128"/>
              </a:rPr>
              <a:t>B</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000" b="1">
                <a:solidFill>
                  <a:srgbClr val="345A35"/>
                </a:solidFill>
                <a:effectLst>
                  <a:outerShdw blurRad="38100" dist="38100" dir="2700000" algn="tl">
                    <a:srgbClr val="000000"/>
                  </a:outerShdw>
                </a:effectLst>
              </a:rPr>
              <a:t>The Karnaugh Map</a:t>
            </a:r>
            <a:r>
              <a:rPr lang="en-US" altLang="en-US" sz="2400" b="1">
                <a:solidFill>
                  <a:srgbClr val="345A35"/>
                </a:solidFill>
                <a:effectLst>
                  <a:outerShdw blurRad="38100" dist="38100" dir="2700000" algn="tl">
                    <a:srgbClr val="000000"/>
                  </a:outerShdw>
                </a:effectLst>
              </a:rPr>
              <a:t> </a:t>
            </a:r>
          </a:p>
        </p:txBody>
      </p:sp>
      <p:grpSp>
        <p:nvGrpSpPr>
          <p:cNvPr id="16386" name="Group 2"/>
          <p:cNvGrpSpPr>
            <a:grpSpLocks/>
          </p:cNvGrpSpPr>
          <p:nvPr/>
        </p:nvGrpSpPr>
        <p:grpSpPr bwMode="auto">
          <a:xfrm>
            <a:off x="228600" y="228600"/>
            <a:ext cx="8602663" cy="6011863"/>
            <a:chOff x="144" y="144"/>
            <a:chExt cx="5419" cy="3787"/>
          </a:xfrm>
        </p:grpSpPr>
        <p:grpSp>
          <p:nvGrpSpPr>
            <p:cNvPr id="16387" name="Group 3"/>
            <p:cNvGrpSpPr>
              <a:grpSpLocks/>
            </p:cNvGrpSpPr>
            <p:nvPr/>
          </p:nvGrpSpPr>
          <p:grpSpPr bwMode="auto">
            <a:xfrm>
              <a:off x="192" y="192"/>
              <a:ext cx="5371" cy="3739"/>
              <a:chOff x="192" y="192"/>
              <a:chExt cx="5371" cy="3739"/>
            </a:xfrm>
          </p:grpSpPr>
          <p:sp>
            <p:nvSpPr>
              <p:cNvPr id="16388" name="Line 4"/>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16389" name="Line 5"/>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6390" name="Rectangle 6"/>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1639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216025"/>
            <a:ext cx="3552825" cy="1638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9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2225" y="2876550"/>
            <a:ext cx="3838575" cy="2000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9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9838" y="4929188"/>
            <a:ext cx="3924300" cy="1733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63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16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000" b="1">
                <a:solidFill>
                  <a:srgbClr val="345A35"/>
                </a:solidFill>
                <a:effectLst>
                  <a:outerShdw blurRad="38100" dist="38100" dir="2700000" algn="tl">
                    <a:srgbClr val="000000"/>
                  </a:outerShdw>
                </a:effectLst>
              </a:rPr>
              <a:t>The Karnaugh Map</a:t>
            </a:r>
            <a:r>
              <a:rPr lang="en-US" altLang="en-US" sz="2400" b="1">
                <a:solidFill>
                  <a:srgbClr val="345A35"/>
                </a:solidFill>
                <a:effectLst>
                  <a:outerShdw blurRad="38100" dist="38100" dir="2700000" algn="tl">
                    <a:srgbClr val="000000"/>
                  </a:outerShdw>
                </a:effectLst>
              </a:rPr>
              <a:t> </a:t>
            </a:r>
          </a:p>
        </p:txBody>
      </p:sp>
      <p:grpSp>
        <p:nvGrpSpPr>
          <p:cNvPr id="17410" name="Group 2"/>
          <p:cNvGrpSpPr>
            <a:grpSpLocks/>
          </p:cNvGrpSpPr>
          <p:nvPr/>
        </p:nvGrpSpPr>
        <p:grpSpPr bwMode="auto">
          <a:xfrm>
            <a:off x="228600" y="228600"/>
            <a:ext cx="8602663" cy="6011863"/>
            <a:chOff x="144" y="144"/>
            <a:chExt cx="5419" cy="3787"/>
          </a:xfrm>
        </p:grpSpPr>
        <p:grpSp>
          <p:nvGrpSpPr>
            <p:cNvPr id="17411" name="Group 3"/>
            <p:cNvGrpSpPr>
              <a:grpSpLocks/>
            </p:cNvGrpSpPr>
            <p:nvPr/>
          </p:nvGrpSpPr>
          <p:grpSpPr bwMode="auto">
            <a:xfrm>
              <a:off x="192" y="192"/>
              <a:ext cx="5371" cy="3739"/>
              <a:chOff x="192" y="192"/>
              <a:chExt cx="5371" cy="3739"/>
            </a:xfrm>
          </p:grpSpPr>
          <p:sp>
            <p:nvSpPr>
              <p:cNvPr id="17412" name="Line 4"/>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17413" name="Line 5"/>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7414" name="Rectangle 6"/>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174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75" y="1096963"/>
            <a:ext cx="8180388" cy="2743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9138" y="3843338"/>
            <a:ext cx="5303837" cy="2822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17" name="Text Box 9"/>
          <p:cNvSpPr txBox="1">
            <a:spLocks noChangeArrowheads="1"/>
          </p:cNvSpPr>
          <p:nvPr/>
        </p:nvSpPr>
        <p:spPr bwMode="auto">
          <a:xfrm>
            <a:off x="5443538" y="1096963"/>
            <a:ext cx="3286125" cy="2743200"/>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18" name="Text Box 10"/>
          <p:cNvSpPr txBox="1">
            <a:spLocks noChangeArrowheads="1"/>
          </p:cNvSpPr>
          <p:nvPr/>
        </p:nvSpPr>
        <p:spPr bwMode="auto">
          <a:xfrm>
            <a:off x="4435475" y="2944813"/>
            <a:ext cx="3286125" cy="822325"/>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419" name="Text Box 11"/>
          <p:cNvSpPr txBox="1">
            <a:spLocks noChangeArrowheads="1"/>
          </p:cNvSpPr>
          <p:nvPr/>
        </p:nvSpPr>
        <p:spPr bwMode="auto">
          <a:xfrm>
            <a:off x="4535488" y="5486400"/>
            <a:ext cx="2736850" cy="1006475"/>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xit" presetSubtype="16" fill="hold" nodeType="clickEffect">
                                  <p:stCondLst>
                                    <p:cond delay="0"/>
                                  </p:stCondLst>
                                  <p:childTnLst>
                                    <p:animEffect transition="out" filter="box(in)">
                                      <p:cBhvr additive="repl">
                                        <p:cTn id="6" dur="500"/>
                                        <p:tgtEl>
                                          <p:spTgt spid="17417"/>
                                        </p:tgtEl>
                                      </p:cBhvr>
                                    </p:animEffect>
                                    <p:set>
                                      <p:cBhvr additive="repl">
                                        <p:cTn id="7" dur="1" fill="hold">
                                          <p:stCondLst>
                                            <p:cond delay="499"/>
                                          </p:stCondLst>
                                        </p:cTn>
                                        <p:tgtEl>
                                          <p:spTgt spid="17417"/>
                                        </p:tgtEl>
                                        <p:attrNameLst>
                                          <p:attrName>style.visibility</p:attrName>
                                        </p:attrNameLst>
                                      </p:cBhvr>
                                      <p:to>
                                        <p:strVal val="hidden"/>
                                      </p:to>
                                    </p:set>
                                  </p:childTnLst>
                                </p:cTn>
                              </p:par>
                              <p:par>
                                <p:cTn id="8" presetID="4" presetClass="exit" presetSubtype="16" fill="hold" nodeType="withEffect">
                                  <p:stCondLst>
                                    <p:cond delay="0"/>
                                  </p:stCondLst>
                                  <p:childTnLst>
                                    <p:animEffect transition="out" filter="box(in)">
                                      <p:cBhvr additive="repl">
                                        <p:cTn id="9" dur="500"/>
                                        <p:tgtEl>
                                          <p:spTgt spid="17418"/>
                                        </p:tgtEl>
                                      </p:cBhvr>
                                    </p:animEffect>
                                    <p:set>
                                      <p:cBhvr additive="repl">
                                        <p:cTn id="10" dur="1" fill="hold">
                                          <p:stCondLst>
                                            <p:cond delay="499"/>
                                          </p:stCondLst>
                                        </p:cTn>
                                        <p:tgtEl>
                                          <p:spTgt spid="1741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174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xit" presetSubtype="16" fill="hold" nodeType="clickEffect">
                                  <p:stCondLst>
                                    <p:cond delay="0"/>
                                  </p:stCondLst>
                                  <p:childTnLst>
                                    <p:animEffect transition="out" filter="box(in)">
                                      <p:cBhvr additive="repl">
                                        <p:cTn id="18" dur="500"/>
                                        <p:tgtEl>
                                          <p:spTgt spid="17419"/>
                                        </p:tgtEl>
                                      </p:cBhvr>
                                    </p:animEffect>
                                    <p:set>
                                      <p:cBhvr additive="repl">
                                        <p:cTn id="19" dur="1" fill="hold">
                                          <p:stCondLst>
                                            <p:cond delay="499"/>
                                          </p:stCondLst>
                                        </p:cTn>
                                        <p:tgtEl>
                                          <p:spTgt spid="174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000" b="1">
                <a:solidFill>
                  <a:srgbClr val="345A35"/>
                </a:solidFill>
                <a:effectLst>
                  <a:outerShdw blurRad="38100" dist="38100" dir="2700000" algn="tl">
                    <a:srgbClr val="000000"/>
                  </a:outerShdw>
                </a:effectLst>
              </a:rPr>
              <a:t>The Karnaugh Map</a:t>
            </a:r>
            <a:r>
              <a:rPr lang="en-US" altLang="en-US" sz="2400" b="1">
                <a:solidFill>
                  <a:srgbClr val="345A35"/>
                </a:solidFill>
                <a:effectLst>
                  <a:outerShdw blurRad="38100" dist="38100" dir="2700000" algn="tl">
                    <a:srgbClr val="000000"/>
                  </a:outerShdw>
                </a:effectLst>
              </a:rPr>
              <a:t> </a:t>
            </a:r>
          </a:p>
        </p:txBody>
      </p:sp>
      <p:grpSp>
        <p:nvGrpSpPr>
          <p:cNvPr id="18434" name="Group 2"/>
          <p:cNvGrpSpPr>
            <a:grpSpLocks/>
          </p:cNvGrpSpPr>
          <p:nvPr/>
        </p:nvGrpSpPr>
        <p:grpSpPr bwMode="auto">
          <a:xfrm>
            <a:off x="228600" y="228600"/>
            <a:ext cx="8602663" cy="6011863"/>
            <a:chOff x="144" y="144"/>
            <a:chExt cx="5419" cy="3787"/>
          </a:xfrm>
        </p:grpSpPr>
        <p:grpSp>
          <p:nvGrpSpPr>
            <p:cNvPr id="18435" name="Group 3"/>
            <p:cNvGrpSpPr>
              <a:grpSpLocks/>
            </p:cNvGrpSpPr>
            <p:nvPr/>
          </p:nvGrpSpPr>
          <p:grpSpPr bwMode="auto">
            <a:xfrm>
              <a:off x="192" y="192"/>
              <a:ext cx="5371" cy="3739"/>
              <a:chOff x="192" y="192"/>
              <a:chExt cx="5371" cy="3739"/>
            </a:xfrm>
          </p:grpSpPr>
          <p:sp>
            <p:nvSpPr>
              <p:cNvPr id="18436" name="Line 4"/>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18437" name="Line 5"/>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8438" name="Rectangle 6"/>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1843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4175" y="4114800"/>
            <a:ext cx="6118225" cy="18494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40" name="Text Box 8"/>
          <p:cNvSpPr txBox="1">
            <a:spLocks noChangeArrowheads="1"/>
          </p:cNvSpPr>
          <p:nvPr/>
        </p:nvSpPr>
        <p:spPr bwMode="auto">
          <a:xfrm>
            <a:off x="893763" y="1495425"/>
            <a:ext cx="7975600" cy="2713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spcBef>
                <a:spcPts val="1200"/>
              </a:spcBef>
              <a:spcAft>
                <a:spcPts val="1000"/>
              </a:spcAft>
              <a:buClrTx/>
              <a:buFontTx/>
              <a:buNone/>
            </a:pPr>
            <a:r>
              <a:rPr lang="en-US" altLang="en-US" sz="2200"/>
              <a:t>Note the sequence of numbers across the top of the map. It is not in binary sequence which would be 00, 01, 10, 11. It is 00, 01, 11 10, which is Gray code sequence. </a:t>
            </a:r>
          </a:p>
          <a:p>
            <a:pPr>
              <a:spcBef>
                <a:spcPts val="1200"/>
              </a:spcBef>
              <a:spcAft>
                <a:spcPts val="1000"/>
              </a:spcAft>
              <a:buClrTx/>
              <a:buFontTx/>
              <a:buNone/>
            </a:pPr>
            <a:r>
              <a:rPr lang="en-US" altLang="en-US" sz="2200"/>
              <a:t>Gray code sequence only changes one binary bit as we go from one number to the next in the sequence, unlike binary. That means that adjacent cells will only vary by one bit, or Boolean variable. </a:t>
            </a:r>
          </a:p>
        </p:txBody>
      </p:sp>
      <p:sp>
        <p:nvSpPr>
          <p:cNvPr id="18441" name="Rectangle 9"/>
          <p:cNvSpPr>
            <a:spLocks noChangeArrowheads="1"/>
          </p:cNvSpPr>
          <p:nvPr/>
        </p:nvSpPr>
        <p:spPr bwMode="auto">
          <a:xfrm>
            <a:off x="5661025" y="4775200"/>
            <a:ext cx="249238"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8442" name="Rectangle 10"/>
          <p:cNvSpPr>
            <a:spLocks noChangeArrowheads="1"/>
          </p:cNvSpPr>
          <p:nvPr/>
        </p:nvSpPr>
        <p:spPr bwMode="auto">
          <a:xfrm>
            <a:off x="5853113" y="4899025"/>
            <a:ext cx="144462"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0 </a:t>
            </a:r>
          </a:p>
        </p:txBody>
      </p:sp>
      <p:sp>
        <p:nvSpPr>
          <p:cNvPr id="18443" name="Rectangle 11"/>
          <p:cNvSpPr>
            <a:spLocks noChangeArrowheads="1"/>
          </p:cNvSpPr>
          <p:nvPr/>
        </p:nvSpPr>
        <p:spPr bwMode="auto">
          <a:xfrm>
            <a:off x="6164263" y="4775200"/>
            <a:ext cx="249237"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8444" name="Rectangle 12"/>
          <p:cNvSpPr>
            <a:spLocks noChangeArrowheads="1"/>
          </p:cNvSpPr>
          <p:nvPr/>
        </p:nvSpPr>
        <p:spPr bwMode="auto">
          <a:xfrm>
            <a:off x="6356350" y="4899025"/>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1 </a:t>
            </a:r>
          </a:p>
        </p:txBody>
      </p:sp>
      <p:sp>
        <p:nvSpPr>
          <p:cNvPr id="18445" name="Rectangle 13"/>
          <p:cNvSpPr>
            <a:spLocks noChangeArrowheads="1"/>
          </p:cNvSpPr>
          <p:nvPr/>
        </p:nvSpPr>
        <p:spPr bwMode="auto">
          <a:xfrm>
            <a:off x="6738938" y="4775200"/>
            <a:ext cx="249237"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8446" name="Rectangle 14"/>
          <p:cNvSpPr>
            <a:spLocks noChangeArrowheads="1"/>
          </p:cNvSpPr>
          <p:nvPr/>
        </p:nvSpPr>
        <p:spPr bwMode="auto">
          <a:xfrm>
            <a:off x="6931025" y="4899025"/>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3 </a:t>
            </a:r>
          </a:p>
        </p:txBody>
      </p:sp>
      <p:sp>
        <p:nvSpPr>
          <p:cNvPr id="18447" name="Rectangle 15"/>
          <p:cNvSpPr>
            <a:spLocks noChangeArrowheads="1"/>
          </p:cNvSpPr>
          <p:nvPr/>
        </p:nvSpPr>
        <p:spPr bwMode="auto">
          <a:xfrm>
            <a:off x="7242175" y="4775200"/>
            <a:ext cx="249238"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8448" name="Rectangle 16"/>
          <p:cNvSpPr>
            <a:spLocks noChangeArrowheads="1"/>
          </p:cNvSpPr>
          <p:nvPr/>
        </p:nvSpPr>
        <p:spPr bwMode="auto">
          <a:xfrm>
            <a:off x="7437438" y="4899025"/>
            <a:ext cx="144462"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2 </a:t>
            </a:r>
          </a:p>
        </p:txBody>
      </p:sp>
      <p:sp>
        <p:nvSpPr>
          <p:cNvPr id="18449" name="Rectangle 17"/>
          <p:cNvSpPr>
            <a:spLocks noChangeArrowheads="1"/>
          </p:cNvSpPr>
          <p:nvPr/>
        </p:nvSpPr>
        <p:spPr bwMode="auto">
          <a:xfrm>
            <a:off x="7242175" y="5386388"/>
            <a:ext cx="249238"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8450" name="Rectangle 18"/>
          <p:cNvSpPr>
            <a:spLocks noChangeArrowheads="1"/>
          </p:cNvSpPr>
          <p:nvPr/>
        </p:nvSpPr>
        <p:spPr bwMode="auto">
          <a:xfrm>
            <a:off x="7437438" y="5510213"/>
            <a:ext cx="144462"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6 </a:t>
            </a:r>
          </a:p>
        </p:txBody>
      </p:sp>
      <p:sp>
        <p:nvSpPr>
          <p:cNvPr id="18451" name="Rectangle 19"/>
          <p:cNvSpPr>
            <a:spLocks noChangeArrowheads="1"/>
          </p:cNvSpPr>
          <p:nvPr/>
        </p:nvSpPr>
        <p:spPr bwMode="auto">
          <a:xfrm>
            <a:off x="6738938" y="5386388"/>
            <a:ext cx="249237"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8452" name="Rectangle 20"/>
          <p:cNvSpPr>
            <a:spLocks noChangeArrowheads="1"/>
          </p:cNvSpPr>
          <p:nvPr/>
        </p:nvSpPr>
        <p:spPr bwMode="auto">
          <a:xfrm>
            <a:off x="6931025" y="5510213"/>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7 </a:t>
            </a:r>
          </a:p>
        </p:txBody>
      </p:sp>
      <p:sp>
        <p:nvSpPr>
          <p:cNvPr id="18453" name="Rectangle 21"/>
          <p:cNvSpPr>
            <a:spLocks noChangeArrowheads="1"/>
          </p:cNvSpPr>
          <p:nvPr/>
        </p:nvSpPr>
        <p:spPr bwMode="auto">
          <a:xfrm>
            <a:off x="6234113" y="5386388"/>
            <a:ext cx="249237"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8454" name="Rectangle 22"/>
          <p:cNvSpPr>
            <a:spLocks noChangeArrowheads="1"/>
          </p:cNvSpPr>
          <p:nvPr/>
        </p:nvSpPr>
        <p:spPr bwMode="auto">
          <a:xfrm>
            <a:off x="6429375" y="5510213"/>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5 </a:t>
            </a:r>
          </a:p>
        </p:txBody>
      </p:sp>
      <p:sp>
        <p:nvSpPr>
          <p:cNvPr id="18455" name="Rectangle 23"/>
          <p:cNvSpPr>
            <a:spLocks noChangeArrowheads="1"/>
          </p:cNvSpPr>
          <p:nvPr/>
        </p:nvSpPr>
        <p:spPr bwMode="auto">
          <a:xfrm>
            <a:off x="5730875" y="5386388"/>
            <a:ext cx="249238"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8456" name="Rectangle 24"/>
          <p:cNvSpPr>
            <a:spLocks noChangeArrowheads="1"/>
          </p:cNvSpPr>
          <p:nvPr/>
        </p:nvSpPr>
        <p:spPr bwMode="auto">
          <a:xfrm>
            <a:off x="5924550" y="5510213"/>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4 </a:t>
            </a:r>
          </a:p>
        </p:txBody>
      </p:sp>
      <p:sp>
        <p:nvSpPr>
          <p:cNvPr id="18457" name="Rectangle 25"/>
          <p:cNvSpPr>
            <a:spLocks noChangeArrowheads="1"/>
          </p:cNvSpPr>
          <p:nvPr/>
        </p:nvSpPr>
        <p:spPr bwMode="auto">
          <a:xfrm>
            <a:off x="2214563" y="4811713"/>
            <a:ext cx="446087" cy="21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400">
                <a:latin typeface="Times New Roman" panose="02020603050405020304" pitchFamily="18" charset="0"/>
                <a:ea typeface="MS PGothic" panose="020B0600070205080204" pitchFamily="34" charset="-128"/>
              </a:rPr>
              <a:t>A B C</a:t>
            </a:r>
          </a:p>
        </p:txBody>
      </p:sp>
      <p:sp>
        <p:nvSpPr>
          <p:cNvPr id="18458" name="Rectangle 26"/>
          <p:cNvSpPr>
            <a:spLocks noChangeArrowheads="1"/>
          </p:cNvSpPr>
          <p:nvPr/>
        </p:nvSpPr>
        <p:spPr bwMode="auto">
          <a:xfrm>
            <a:off x="2784475" y="4811713"/>
            <a:ext cx="4572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600">
                <a:latin typeface="Times New Roman" panose="02020603050405020304" pitchFamily="18" charset="0"/>
                <a:ea typeface="MS PGothic" panose="020B0600070205080204" pitchFamily="34" charset="-128"/>
              </a:rPr>
              <a:t>A BC</a:t>
            </a:r>
          </a:p>
        </p:txBody>
      </p:sp>
      <p:sp>
        <p:nvSpPr>
          <p:cNvPr id="18459" name="Rectangle 27"/>
          <p:cNvSpPr>
            <a:spLocks noChangeArrowheads="1"/>
          </p:cNvSpPr>
          <p:nvPr/>
        </p:nvSpPr>
        <p:spPr bwMode="auto">
          <a:xfrm>
            <a:off x="3305175" y="4811713"/>
            <a:ext cx="4191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600">
                <a:latin typeface="Times New Roman" panose="02020603050405020304" pitchFamily="18" charset="0"/>
                <a:ea typeface="MS PGothic" panose="020B0600070205080204" pitchFamily="34" charset="-128"/>
              </a:rPr>
              <a:t>ABC</a:t>
            </a:r>
          </a:p>
        </p:txBody>
      </p:sp>
      <p:sp>
        <p:nvSpPr>
          <p:cNvPr id="18460" name="Rectangle 28"/>
          <p:cNvSpPr>
            <a:spLocks noChangeArrowheads="1"/>
          </p:cNvSpPr>
          <p:nvPr/>
        </p:nvSpPr>
        <p:spPr bwMode="auto">
          <a:xfrm>
            <a:off x="3821113" y="4811713"/>
            <a:ext cx="390525"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ABC</a:t>
            </a:r>
          </a:p>
        </p:txBody>
      </p:sp>
      <p:sp>
        <p:nvSpPr>
          <p:cNvPr id="18461" name="Rectangle 29"/>
          <p:cNvSpPr>
            <a:spLocks noChangeArrowheads="1"/>
          </p:cNvSpPr>
          <p:nvPr/>
        </p:nvSpPr>
        <p:spPr bwMode="auto">
          <a:xfrm>
            <a:off x="2230438" y="5422900"/>
            <a:ext cx="412750" cy="21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400">
                <a:latin typeface="Times New Roman" panose="02020603050405020304" pitchFamily="18" charset="0"/>
                <a:ea typeface="MS PGothic" panose="020B0600070205080204" pitchFamily="34" charset="-128"/>
              </a:rPr>
              <a:t>AB C</a:t>
            </a:r>
          </a:p>
        </p:txBody>
      </p:sp>
      <p:sp>
        <p:nvSpPr>
          <p:cNvPr id="18462" name="Rectangle 30"/>
          <p:cNvSpPr>
            <a:spLocks noChangeArrowheads="1"/>
          </p:cNvSpPr>
          <p:nvPr/>
        </p:nvSpPr>
        <p:spPr bwMode="auto">
          <a:xfrm>
            <a:off x="2770188" y="5422900"/>
            <a:ext cx="4191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600">
                <a:latin typeface="Times New Roman" panose="02020603050405020304" pitchFamily="18" charset="0"/>
                <a:ea typeface="MS PGothic" panose="020B0600070205080204" pitchFamily="34" charset="-128"/>
              </a:rPr>
              <a:t>ABC</a:t>
            </a:r>
          </a:p>
        </p:txBody>
      </p:sp>
      <p:sp>
        <p:nvSpPr>
          <p:cNvPr id="18463" name="Rectangle 31"/>
          <p:cNvSpPr>
            <a:spLocks noChangeArrowheads="1"/>
          </p:cNvSpPr>
          <p:nvPr/>
        </p:nvSpPr>
        <p:spPr bwMode="auto">
          <a:xfrm>
            <a:off x="3322638" y="5422900"/>
            <a:ext cx="390525"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ABC</a:t>
            </a:r>
          </a:p>
        </p:txBody>
      </p:sp>
      <p:sp>
        <p:nvSpPr>
          <p:cNvPr id="18464" name="Rectangle 32"/>
          <p:cNvSpPr>
            <a:spLocks noChangeArrowheads="1"/>
          </p:cNvSpPr>
          <p:nvPr/>
        </p:nvSpPr>
        <p:spPr bwMode="auto">
          <a:xfrm>
            <a:off x="3813175" y="5422900"/>
            <a:ext cx="4191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600">
                <a:latin typeface="Times New Roman" panose="02020603050405020304" pitchFamily="18" charset="0"/>
                <a:ea typeface="MS PGothic" panose="020B0600070205080204" pitchFamily="34" charset="-128"/>
              </a:rPr>
              <a:t>ABC</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84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1845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1846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1845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1846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fill="hold" nodeType="clickEffect">
                                  <p:stCondLst>
                                    <p:cond delay="0"/>
                                  </p:stCondLst>
                                  <p:childTnLst>
                                    <p:set>
                                      <p:cBhvr additive="repl">
                                        <p:cTn id="26" dur="1" fill="hold">
                                          <p:stCondLst>
                                            <p:cond delay="0"/>
                                          </p:stCondLst>
                                        </p:cTn>
                                        <p:tgtEl>
                                          <p:spTgt spid="1846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fill="hold" nodeType="clickEffect">
                                  <p:stCondLst>
                                    <p:cond delay="0"/>
                                  </p:stCondLst>
                                  <p:childTnLst>
                                    <p:set>
                                      <p:cBhvr additive="repl">
                                        <p:cTn id="30" dur="1" fill="hold">
                                          <p:stCondLst>
                                            <p:cond delay="0"/>
                                          </p:stCondLst>
                                        </p:cTn>
                                        <p:tgtEl>
                                          <p:spTgt spid="1846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fill="hold" nodeType="clickEffect">
                                  <p:stCondLst>
                                    <p:cond delay="0"/>
                                  </p:stCondLst>
                                  <p:childTnLst>
                                    <p:set>
                                      <p:cBhvr additive="repl">
                                        <p:cTn id="34" dur="1" fill="hold">
                                          <p:stCondLst>
                                            <p:cond delay="0"/>
                                          </p:stCondLst>
                                        </p:cTn>
                                        <p:tgtEl>
                                          <p:spTgt spid="1846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fill="hold" nodeType="clickEffect">
                                  <p:stCondLst>
                                    <p:cond delay="0"/>
                                  </p:stCondLst>
                                  <p:childTnLst>
                                    <p:set>
                                      <p:cBhvr additive="repl">
                                        <p:cTn id="38" dur="1" fill="hold">
                                          <p:stCondLst>
                                            <p:cond delay="0"/>
                                          </p:stCondLst>
                                        </p:cTn>
                                        <p:tgtEl>
                                          <p:spTgt spid="18441"/>
                                        </p:tgtEl>
                                        <p:attrNameLst>
                                          <p:attrName>style.visibility</p:attrName>
                                        </p:attrNameLst>
                                      </p:cBhvr>
                                      <p:to>
                                        <p:strVal val="visible"/>
                                      </p:to>
                                    </p:set>
                                  </p:childTnLst>
                                </p:cTn>
                              </p:par>
                              <p:par>
                                <p:cTn id="39" presetID="1" presetClass="entr" fill="hold" nodeType="withEffect">
                                  <p:stCondLst>
                                    <p:cond delay="0"/>
                                  </p:stCondLst>
                                  <p:childTnLst>
                                    <p:set>
                                      <p:cBhvr additive="repl">
                                        <p:cTn id="40" dur="1" fill="hold">
                                          <p:stCondLst>
                                            <p:cond delay="0"/>
                                          </p:stCondLst>
                                        </p:cTn>
                                        <p:tgtEl>
                                          <p:spTgt spid="1844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fill="hold" nodeType="clickEffect">
                                  <p:stCondLst>
                                    <p:cond delay="0"/>
                                  </p:stCondLst>
                                  <p:childTnLst>
                                    <p:set>
                                      <p:cBhvr additive="repl">
                                        <p:cTn id="44" dur="1" fill="hold">
                                          <p:stCondLst>
                                            <p:cond delay="0"/>
                                          </p:stCondLst>
                                        </p:cTn>
                                        <p:tgtEl>
                                          <p:spTgt spid="18443"/>
                                        </p:tgtEl>
                                        <p:attrNameLst>
                                          <p:attrName>style.visibility</p:attrName>
                                        </p:attrNameLst>
                                      </p:cBhvr>
                                      <p:to>
                                        <p:strVal val="visible"/>
                                      </p:to>
                                    </p:set>
                                  </p:childTnLst>
                                </p:cTn>
                              </p:par>
                              <p:par>
                                <p:cTn id="45" presetID="1" presetClass="entr" fill="hold" nodeType="withEffect">
                                  <p:stCondLst>
                                    <p:cond delay="0"/>
                                  </p:stCondLst>
                                  <p:childTnLst>
                                    <p:set>
                                      <p:cBhvr additive="repl">
                                        <p:cTn id="46" dur="1" fill="hold">
                                          <p:stCondLst>
                                            <p:cond delay="0"/>
                                          </p:stCondLst>
                                        </p:cTn>
                                        <p:tgtEl>
                                          <p:spTgt spid="1844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fill="hold" nodeType="clickEffect">
                                  <p:stCondLst>
                                    <p:cond delay="0"/>
                                  </p:stCondLst>
                                  <p:childTnLst>
                                    <p:set>
                                      <p:cBhvr additive="repl">
                                        <p:cTn id="50" dur="1" fill="hold">
                                          <p:stCondLst>
                                            <p:cond delay="0"/>
                                          </p:stCondLst>
                                        </p:cTn>
                                        <p:tgtEl>
                                          <p:spTgt spid="18447"/>
                                        </p:tgtEl>
                                        <p:attrNameLst>
                                          <p:attrName>style.visibility</p:attrName>
                                        </p:attrNameLst>
                                      </p:cBhvr>
                                      <p:to>
                                        <p:strVal val="visible"/>
                                      </p:to>
                                    </p:set>
                                  </p:childTnLst>
                                </p:cTn>
                              </p:par>
                              <p:par>
                                <p:cTn id="51" presetID="1" presetClass="entr" fill="hold" nodeType="withEffect">
                                  <p:stCondLst>
                                    <p:cond delay="0"/>
                                  </p:stCondLst>
                                  <p:childTnLst>
                                    <p:set>
                                      <p:cBhvr additive="repl">
                                        <p:cTn id="52" dur="1" fill="hold">
                                          <p:stCondLst>
                                            <p:cond delay="0"/>
                                          </p:stCondLst>
                                        </p:cTn>
                                        <p:tgtEl>
                                          <p:spTgt spid="1844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fill="hold" nodeType="clickEffect">
                                  <p:stCondLst>
                                    <p:cond delay="0"/>
                                  </p:stCondLst>
                                  <p:childTnLst>
                                    <p:set>
                                      <p:cBhvr additive="repl">
                                        <p:cTn id="56" dur="1" fill="hold">
                                          <p:stCondLst>
                                            <p:cond delay="0"/>
                                          </p:stCondLst>
                                        </p:cTn>
                                        <p:tgtEl>
                                          <p:spTgt spid="18445"/>
                                        </p:tgtEl>
                                        <p:attrNameLst>
                                          <p:attrName>style.visibility</p:attrName>
                                        </p:attrNameLst>
                                      </p:cBhvr>
                                      <p:to>
                                        <p:strVal val="visible"/>
                                      </p:to>
                                    </p:set>
                                  </p:childTnLst>
                                </p:cTn>
                              </p:par>
                              <p:par>
                                <p:cTn id="57" presetID="1" presetClass="entr" fill="hold" nodeType="withEffect">
                                  <p:stCondLst>
                                    <p:cond delay="0"/>
                                  </p:stCondLst>
                                  <p:childTnLst>
                                    <p:set>
                                      <p:cBhvr additive="repl">
                                        <p:cTn id="58" dur="1" fill="hold">
                                          <p:stCondLst>
                                            <p:cond delay="0"/>
                                          </p:stCondLst>
                                        </p:cTn>
                                        <p:tgtEl>
                                          <p:spTgt spid="1844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fill="hold" nodeType="clickEffect">
                                  <p:stCondLst>
                                    <p:cond delay="0"/>
                                  </p:stCondLst>
                                  <p:childTnLst>
                                    <p:set>
                                      <p:cBhvr additive="repl">
                                        <p:cTn id="62" dur="1" fill="hold">
                                          <p:stCondLst>
                                            <p:cond delay="0"/>
                                          </p:stCondLst>
                                        </p:cTn>
                                        <p:tgtEl>
                                          <p:spTgt spid="18455"/>
                                        </p:tgtEl>
                                        <p:attrNameLst>
                                          <p:attrName>style.visibility</p:attrName>
                                        </p:attrNameLst>
                                      </p:cBhvr>
                                      <p:to>
                                        <p:strVal val="visible"/>
                                      </p:to>
                                    </p:set>
                                  </p:childTnLst>
                                </p:cTn>
                              </p:par>
                              <p:par>
                                <p:cTn id="63" presetID="1" presetClass="entr" fill="hold" nodeType="withEffect">
                                  <p:stCondLst>
                                    <p:cond delay="0"/>
                                  </p:stCondLst>
                                  <p:childTnLst>
                                    <p:set>
                                      <p:cBhvr additive="repl">
                                        <p:cTn id="64" dur="1" fill="hold">
                                          <p:stCondLst>
                                            <p:cond delay="0"/>
                                          </p:stCondLst>
                                        </p:cTn>
                                        <p:tgtEl>
                                          <p:spTgt spid="18456"/>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fill="hold" nodeType="clickEffect">
                                  <p:stCondLst>
                                    <p:cond delay="0"/>
                                  </p:stCondLst>
                                  <p:childTnLst>
                                    <p:set>
                                      <p:cBhvr additive="repl">
                                        <p:cTn id="68" dur="1" fill="hold">
                                          <p:stCondLst>
                                            <p:cond delay="0"/>
                                          </p:stCondLst>
                                        </p:cTn>
                                        <p:tgtEl>
                                          <p:spTgt spid="18453"/>
                                        </p:tgtEl>
                                        <p:attrNameLst>
                                          <p:attrName>style.visibility</p:attrName>
                                        </p:attrNameLst>
                                      </p:cBhvr>
                                      <p:to>
                                        <p:strVal val="visible"/>
                                      </p:to>
                                    </p:set>
                                  </p:childTnLst>
                                </p:cTn>
                              </p:par>
                              <p:par>
                                <p:cTn id="69" presetID="1" presetClass="entr" fill="hold" nodeType="withEffect">
                                  <p:stCondLst>
                                    <p:cond delay="0"/>
                                  </p:stCondLst>
                                  <p:childTnLst>
                                    <p:set>
                                      <p:cBhvr additive="repl">
                                        <p:cTn id="70" dur="1" fill="hold">
                                          <p:stCondLst>
                                            <p:cond delay="0"/>
                                          </p:stCondLst>
                                        </p:cTn>
                                        <p:tgtEl>
                                          <p:spTgt spid="18454"/>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fill="hold" nodeType="clickEffect">
                                  <p:stCondLst>
                                    <p:cond delay="0"/>
                                  </p:stCondLst>
                                  <p:childTnLst>
                                    <p:set>
                                      <p:cBhvr additive="repl">
                                        <p:cTn id="74" dur="1" fill="hold">
                                          <p:stCondLst>
                                            <p:cond delay="0"/>
                                          </p:stCondLst>
                                        </p:cTn>
                                        <p:tgtEl>
                                          <p:spTgt spid="18449"/>
                                        </p:tgtEl>
                                        <p:attrNameLst>
                                          <p:attrName>style.visibility</p:attrName>
                                        </p:attrNameLst>
                                      </p:cBhvr>
                                      <p:to>
                                        <p:strVal val="visible"/>
                                      </p:to>
                                    </p:set>
                                  </p:childTnLst>
                                </p:cTn>
                              </p:par>
                              <p:par>
                                <p:cTn id="75" presetID="1" presetClass="entr" fill="hold" nodeType="withEffect">
                                  <p:stCondLst>
                                    <p:cond delay="0"/>
                                  </p:stCondLst>
                                  <p:childTnLst>
                                    <p:set>
                                      <p:cBhvr additive="repl">
                                        <p:cTn id="76" dur="1" fill="hold">
                                          <p:stCondLst>
                                            <p:cond delay="0"/>
                                          </p:stCondLst>
                                        </p:cTn>
                                        <p:tgtEl>
                                          <p:spTgt spid="18450"/>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fill="hold" nodeType="clickEffect">
                                  <p:stCondLst>
                                    <p:cond delay="0"/>
                                  </p:stCondLst>
                                  <p:childTnLst>
                                    <p:set>
                                      <p:cBhvr additive="repl">
                                        <p:cTn id="80" dur="1" fill="hold">
                                          <p:stCondLst>
                                            <p:cond delay="0"/>
                                          </p:stCondLst>
                                        </p:cTn>
                                        <p:tgtEl>
                                          <p:spTgt spid="18451"/>
                                        </p:tgtEl>
                                        <p:attrNameLst>
                                          <p:attrName>style.visibility</p:attrName>
                                        </p:attrNameLst>
                                      </p:cBhvr>
                                      <p:to>
                                        <p:strVal val="visible"/>
                                      </p:to>
                                    </p:set>
                                  </p:childTnLst>
                                </p:cTn>
                              </p:par>
                              <p:par>
                                <p:cTn id="81" presetID="1" presetClass="entr" fill="hold" nodeType="withEffect">
                                  <p:stCondLst>
                                    <p:cond delay="0"/>
                                  </p:stCondLst>
                                  <p:childTnLst>
                                    <p:set>
                                      <p:cBhvr additive="repl">
                                        <p:cTn id="82" dur="1" fill="hold">
                                          <p:stCondLst>
                                            <p:cond delay="0"/>
                                          </p:stCondLst>
                                        </p:cTn>
                                        <p:tgtEl>
                                          <p:spTgt spid="18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000" b="1">
                <a:solidFill>
                  <a:srgbClr val="345A35"/>
                </a:solidFill>
                <a:effectLst>
                  <a:outerShdw blurRad="38100" dist="38100" dir="2700000" algn="tl">
                    <a:srgbClr val="000000"/>
                  </a:outerShdw>
                </a:effectLst>
              </a:rPr>
              <a:t>The Karnaugh Map</a:t>
            </a:r>
            <a:r>
              <a:rPr lang="en-US" altLang="en-US" sz="2400" b="1">
                <a:solidFill>
                  <a:srgbClr val="345A35"/>
                </a:solidFill>
                <a:effectLst>
                  <a:outerShdw blurRad="38100" dist="38100" dir="2700000" algn="tl">
                    <a:srgbClr val="000000"/>
                  </a:outerShdw>
                </a:effectLst>
              </a:rPr>
              <a:t> </a:t>
            </a:r>
          </a:p>
        </p:txBody>
      </p:sp>
      <p:grpSp>
        <p:nvGrpSpPr>
          <p:cNvPr id="19458" name="Group 2"/>
          <p:cNvGrpSpPr>
            <a:grpSpLocks/>
          </p:cNvGrpSpPr>
          <p:nvPr/>
        </p:nvGrpSpPr>
        <p:grpSpPr bwMode="auto">
          <a:xfrm>
            <a:off x="228600" y="228600"/>
            <a:ext cx="8602663" cy="6011863"/>
            <a:chOff x="144" y="144"/>
            <a:chExt cx="5419" cy="3787"/>
          </a:xfrm>
        </p:grpSpPr>
        <p:grpSp>
          <p:nvGrpSpPr>
            <p:cNvPr id="19459" name="Group 3"/>
            <p:cNvGrpSpPr>
              <a:grpSpLocks/>
            </p:cNvGrpSpPr>
            <p:nvPr/>
          </p:nvGrpSpPr>
          <p:grpSpPr bwMode="auto">
            <a:xfrm>
              <a:off x="192" y="192"/>
              <a:ext cx="5371" cy="3739"/>
              <a:chOff x="192" y="192"/>
              <a:chExt cx="5371" cy="3739"/>
            </a:xfrm>
          </p:grpSpPr>
          <p:sp>
            <p:nvSpPr>
              <p:cNvPr id="19460" name="Line 4"/>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19461" name="Line 5"/>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19462" name="Rectangle 6"/>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1946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4175" y="4114800"/>
            <a:ext cx="6118225" cy="18494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64" name="Text Box 8"/>
          <p:cNvSpPr txBox="1">
            <a:spLocks noChangeArrowheads="1"/>
          </p:cNvSpPr>
          <p:nvPr/>
        </p:nvSpPr>
        <p:spPr bwMode="auto">
          <a:xfrm>
            <a:off x="893763" y="1495425"/>
            <a:ext cx="7975600" cy="2713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spcBef>
                <a:spcPts val="1200"/>
              </a:spcBef>
              <a:spcAft>
                <a:spcPts val="1000"/>
              </a:spcAft>
              <a:buClrTx/>
              <a:buFontTx/>
              <a:buNone/>
            </a:pPr>
            <a:r>
              <a:rPr lang="en-US" altLang="en-US" sz="2200"/>
              <a:t>Note the sequence of numbers across the top of the map. It is not in binary sequence which would be 00, 01, 10, 11. It is 00, 01, 11 10, which is Gray code sequence. </a:t>
            </a:r>
          </a:p>
          <a:p>
            <a:pPr>
              <a:spcBef>
                <a:spcPts val="1200"/>
              </a:spcBef>
              <a:spcAft>
                <a:spcPts val="1000"/>
              </a:spcAft>
              <a:buClrTx/>
              <a:buFontTx/>
              <a:buNone/>
            </a:pPr>
            <a:r>
              <a:rPr lang="en-US" altLang="en-US" sz="2200"/>
              <a:t>Gray code sequence only changes one binary bit as we go from one number to the next in the sequence, unlike binary. That means that adjacent cells will only vary by one bit, or Boolean variable. </a:t>
            </a:r>
          </a:p>
        </p:txBody>
      </p:sp>
      <p:sp>
        <p:nvSpPr>
          <p:cNvPr id="19465" name="Rectangle 9"/>
          <p:cNvSpPr>
            <a:spLocks noChangeArrowheads="1"/>
          </p:cNvSpPr>
          <p:nvPr/>
        </p:nvSpPr>
        <p:spPr bwMode="auto">
          <a:xfrm>
            <a:off x="5661025" y="4775200"/>
            <a:ext cx="249238"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9466" name="Rectangle 10"/>
          <p:cNvSpPr>
            <a:spLocks noChangeArrowheads="1"/>
          </p:cNvSpPr>
          <p:nvPr/>
        </p:nvSpPr>
        <p:spPr bwMode="auto">
          <a:xfrm>
            <a:off x="5853113" y="4899025"/>
            <a:ext cx="144462"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0 </a:t>
            </a:r>
          </a:p>
        </p:txBody>
      </p:sp>
      <p:sp>
        <p:nvSpPr>
          <p:cNvPr id="19467" name="Rectangle 11"/>
          <p:cNvSpPr>
            <a:spLocks noChangeArrowheads="1"/>
          </p:cNvSpPr>
          <p:nvPr/>
        </p:nvSpPr>
        <p:spPr bwMode="auto">
          <a:xfrm>
            <a:off x="6164263" y="4775200"/>
            <a:ext cx="249237"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9468" name="Rectangle 12"/>
          <p:cNvSpPr>
            <a:spLocks noChangeArrowheads="1"/>
          </p:cNvSpPr>
          <p:nvPr/>
        </p:nvSpPr>
        <p:spPr bwMode="auto">
          <a:xfrm>
            <a:off x="6356350" y="4899025"/>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1 </a:t>
            </a:r>
          </a:p>
        </p:txBody>
      </p:sp>
      <p:sp>
        <p:nvSpPr>
          <p:cNvPr id="19469" name="Rectangle 13"/>
          <p:cNvSpPr>
            <a:spLocks noChangeArrowheads="1"/>
          </p:cNvSpPr>
          <p:nvPr/>
        </p:nvSpPr>
        <p:spPr bwMode="auto">
          <a:xfrm>
            <a:off x="6738938" y="4775200"/>
            <a:ext cx="249237"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9470" name="Rectangle 14"/>
          <p:cNvSpPr>
            <a:spLocks noChangeArrowheads="1"/>
          </p:cNvSpPr>
          <p:nvPr/>
        </p:nvSpPr>
        <p:spPr bwMode="auto">
          <a:xfrm>
            <a:off x="6931025" y="4899025"/>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3 </a:t>
            </a:r>
          </a:p>
        </p:txBody>
      </p:sp>
      <p:sp>
        <p:nvSpPr>
          <p:cNvPr id="19471" name="Rectangle 15"/>
          <p:cNvSpPr>
            <a:spLocks noChangeArrowheads="1"/>
          </p:cNvSpPr>
          <p:nvPr/>
        </p:nvSpPr>
        <p:spPr bwMode="auto">
          <a:xfrm>
            <a:off x="7242175" y="4775200"/>
            <a:ext cx="249238"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9472" name="Rectangle 16"/>
          <p:cNvSpPr>
            <a:spLocks noChangeArrowheads="1"/>
          </p:cNvSpPr>
          <p:nvPr/>
        </p:nvSpPr>
        <p:spPr bwMode="auto">
          <a:xfrm>
            <a:off x="7437438" y="4899025"/>
            <a:ext cx="144462"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2 </a:t>
            </a:r>
          </a:p>
        </p:txBody>
      </p:sp>
      <p:sp>
        <p:nvSpPr>
          <p:cNvPr id="19473" name="Rectangle 17"/>
          <p:cNvSpPr>
            <a:spLocks noChangeArrowheads="1"/>
          </p:cNvSpPr>
          <p:nvPr/>
        </p:nvSpPr>
        <p:spPr bwMode="auto">
          <a:xfrm>
            <a:off x="7242175" y="5386388"/>
            <a:ext cx="249238"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9474" name="Rectangle 18"/>
          <p:cNvSpPr>
            <a:spLocks noChangeArrowheads="1"/>
          </p:cNvSpPr>
          <p:nvPr/>
        </p:nvSpPr>
        <p:spPr bwMode="auto">
          <a:xfrm>
            <a:off x="7437438" y="5510213"/>
            <a:ext cx="144462"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6 </a:t>
            </a:r>
          </a:p>
        </p:txBody>
      </p:sp>
      <p:sp>
        <p:nvSpPr>
          <p:cNvPr id="19475" name="Rectangle 19"/>
          <p:cNvSpPr>
            <a:spLocks noChangeArrowheads="1"/>
          </p:cNvSpPr>
          <p:nvPr/>
        </p:nvSpPr>
        <p:spPr bwMode="auto">
          <a:xfrm>
            <a:off x="6738938" y="5386388"/>
            <a:ext cx="249237"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9476" name="Rectangle 20"/>
          <p:cNvSpPr>
            <a:spLocks noChangeArrowheads="1"/>
          </p:cNvSpPr>
          <p:nvPr/>
        </p:nvSpPr>
        <p:spPr bwMode="auto">
          <a:xfrm>
            <a:off x="6931025" y="5510213"/>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7 </a:t>
            </a:r>
          </a:p>
        </p:txBody>
      </p:sp>
      <p:sp>
        <p:nvSpPr>
          <p:cNvPr id="19477" name="Rectangle 21"/>
          <p:cNvSpPr>
            <a:spLocks noChangeArrowheads="1"/>
          </p:cNvSpPr>
          <p:nvPr/>
        </p:nvSpPr>
        <p:spPr bwMode="auto">
          <a:xfrm>
            <a:off x="6234113" y="5386388"/>
            <a:ext cx="249237"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9478" name="Rectangle 22"/>
          <p:cNvSpPr>
            <a:spLocks noChangeArrowheads="1"/>
          </p:cNvSpPr>
          <p:nvPr/>
        </p:nvSpPr>
        <p:spPr bwMode="auto">
          <a:xfrm>
            <a:off x="6429375" y="5510213"/>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5 </a:t>
            </a:r>
          </a:p>
        </p:txBody>
      </p:sp>
      <p:sp>
        <p:nvSpPr>
          <p:cNvPr id="19479" name="Rectangle 23"/>
          <p:cNvSpPr>
            <a:spLocks noChangeArrowheads="1"/>
          </p:cNvSpPr>
          <p:nvPr/>
        </p:nvSpPr>
        <p:spPr bwMode="auto">
          <a:xfrm>
            <a:off x="5730875" y="5386388"/>
            <a:ext cx="249238"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9480" name="Rectangle 24"/>
          <p:cNvSpPr>
            <a:spLocks noChangeArrowheads="1"/>
          </p:cNvSpPr>
          <p:nvPr/>
        </p:nvSpPr>
        <p:spPr bwMode="auto">
          <a:xfrm>
            <a:off x="5924550" y="5510213"/>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4 </a:t>
            </a:r>
          </a:p>
        </p:txBody>
      </p:sp>
      <p:sp>
        <p:nvSpPr>
          <p:cNvPr id="19481" name="Rectangle 25"/>
          <p:cNvSpPr>
            <a:spLocks noChangeArrowheads="1"/>
          </p:cNvSpPr>
          <p:nvPr/>
        </p:nvSpPr>
        <p:spPr bwMode="auto">
          <a:xfrm>
            <a:off x="2214563" y="4811713"/>
            <a:ext cx="446087" cy="21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400">
                <a:latin typeface="Times New Roman" panose="02020603050405020304" pitchFamily="18" charset="0"/>
                <a:ea typeface="MS PGothic" panose="020B0600070205080204" pitchFamily="34" charset="-128"/>
              </a:rPr>
              <a:t>A B C</a:t>
            </a:r>
          </a:p>
        </p:txBody>
      </p:sp>
      <p:sp>
        <p:nvSpPr>
          <p:cNvPr id="19482" name="Rectangle 26"/>
          <p:cNvSpPr>
            <a:spLocks noChangeArrowheads="1"/>
          </p:cNvSpPr>
          <p:nvPr/>
        </p:nvSpPr>
        <p:spPr bwMode="auto">
          <a:xfrm>
            <a:off x="2784475" y="4811713"/>
            <a:ext cx="4572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600">
                <a:latin typeface="Times New Roman" panose="02020603050405020304" pitchFamily="18" charset="0"/>
                <a:ea typeface="MS PGothic" panose="020B0600070205080204" pitchFamily="34" charset="-128"/>
              </a:rPr>
              <a:t>A BC</a:t>
            </a:r>
          </a:p>
        </p:txBody>
      </p:sp>
      <p:sp>
        <p:nvSpPr>
          <p:cNvPr id="19483" name="Rectangle 27"/>
          <p:cNvSpPr>
            <a:spLocks noChangeArrowheads="1"/>
          </p:cNvSpPr>
          <p:nvPr/>
        </p:nvSpPr>
        <p:spPr bwMode="auto">
          <a:xfrm>
            <a:off x="3305175" y="4811713"/>
            <a:ext cx="4191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600">
                <a:latin typeface="Times New Roman" panose="02020603050405020304" pitchFamily="18" charset="0"/>
                <a:ea typeface="MS PGothic" panose="020B0600070205080204" pitchFamily="34" charset="-128"/>
              </a:rPr>
              <a:t>ABC</a:t>
            </a:r>
          </a:p>
        </p:txBody>
      </p:sp>
      <p:sp>
        <p:nvSpPr>
          <p:cNvPr id="19484" name="Rectangle 28"/>
          <p:cNvSpPr>
            <a:spLocks noChangeArrowheads="1"/>
          </p:cNvSpPr>
          <p:nvPr/>
        </p:nvSpPr>
        <p:spPr bwMode="auto">
          <a:xfrm>
            <a:off x="3821113" y="4811713"/>
            <a:ext cx="390525"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ABC</a:t>
            </a:r>
          </a:p>
        </p:txBody>
      </p:sp>
      <p:sp>
        <p:nvSpPr>
          <p:cNvPr id="19485" name="Rectangle 29"/>
          <p:cNvSpPr>
            <a:spLocks noChangeArrowheads="1"/>
          </p:cNvSpPr>
          <p:nvPr/>
        </p:nvSpPr>
        <p:spPr bwMode="auto">
          <a:xfrm>
            <a:off x="2230438" y="5422900"/>
            <a:ext cx="412750" cy="21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400">
                <a:latin typeface="Times New Roman" panose="02020603050405020304" pitchFamily="18" charset="0"/>
                <a:ea typeface="MS PGothic" panose="020B0600070205080204" pitchFamily="34" charset="-128"/>
              </a:rPr>
              <a:t>AB C</a:t>
            </a:r>
          </a:p>
        </p:txBody>
      </p:sp>
      <p:sp>
        <p:nvSpPr>
          <p:cNvPr id="19486" name="Rectangle 30"/>
          <p:cNvSpPr>
            <a:spLocks noChangeArrowheads="1"/>
          </p:cNvSpPr>
          <p:nvPr/>
        </p:nvSpPr>
        <p:spPr bwMode="auto">
          <a:xfrm>
            <a:off x="2770188" y="5422900"/>
            <a:ext cx="4191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600">
                <a:latin typeface="Times New Roman" panose="02020603050405020304" pitchFamily="18" charset="0"/>
                <a:ea typeface="MS PGothic" panose="020B0600070205080204" pitchFamily="34" charset="-128"/>
              </a:rPr>
              <a:t>ABC</a:t>
            </a:r>
          </a:p>
        </p:txBody>
      </p:sp>
      <p:sp>
        <p:nvSpPr>
          <p:cNvPr id="19487" name="Rectangle 31"/>
          <p:cNvSpPr>
            <a:spLocks noChangeArrowheads="1"/>
          </p:cNvSpPr>
          <p:nvPr/>
        </p:nvSpPr>
        <p:spPr bwMode="auto">
          <a:xfrm>
            <a:off x="3322638" y="5422900"/>
            <a:ext cx="390525"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ABC</a:t>
            </a:r>
          </a:p>
        </p:txBody>
      </p:sp>
      <p:sp>
        <p:nvSpPr>
          <p:cNvPr id="19488" name="Rectangle 32"/>
          <p:cNvSpPr>
            <a:spLocks noChangeArrowheads="1"/>
          </p:cNvSpPr>
          <p:nvPr/>
        </p:nvSpPr>
        <p:spPr bwMode="auto">
          <a:xfrm>
            <a:off x="3813175" y="5422900"/>
            <a:ext cx="4191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600">
                <a:latin typeface="Times New Roman" panose="02020603050405020304" pitchFamily="18" charset="0"/>
                <a:ea typeface="MS PGothic" panose="020B0600070205080204" pitchFamily="34" charset="-128"/>
              </a:rPr>
              <a:t>ABC</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94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194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1948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1948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1948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fill="hold" nodeType="clickEffect">
                                  <p:stCondLst>
                                    <p:cond delay="0"/>
                                  </p:stCondLst>
                                  <p:childTnLst>
                                    <p:set>
                                      <p:cBhvr additive="repl">
                                        <p:cTn id="26" dur="1" fill="hold">
                                          <p:stCondLst>
                                            <p:cond delay="0"/>
                                          </p:stCondLst>
                                        </p:cTn>
                                        <p:tgtEl>
                                          <p:spTgt spid="1948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fill="hold" nodeType="clickEffect">
                                  <p:stCondLst>
                                    <p:cond delay="0"/>
                                  </p:stCondLst>
                                  <p:childTnLst>
                                    <p:set>
                                      <p:cBhvr additive="repl">
                                        <p:cTn id="30" dur="1" fill="hold">
                                          <p:stCondLst>
                                            <p:cond delay="0"/>
                                          </p:stCondLst>
                                        </p:cTn>
                                        <p:tgtEl>
                                          <p:spTgt spid="1948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fill="hold" nodeType="clickEffect">
                                  <p:stCondLst>
                                    <p:cond delay="0"/>
                                  </p:stCondLst>
                                  <p:childTnLst>
                                    <p:set>
                                      <p:cBhvr additive="repl">
                                        <p:cTn id="34" dur="1" fill="hold">
                                          <p:stCondLst>
                                            <p:cond delay="0"/>
                                          </p:stCondLst>
                                        </p:cTn>
                                        <p:tgtEl>
                                          <p:spTgt spid="1948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fill="hold" nodeType="clickEffect">
                                  <p:stCondLst>
                                    <p:cond delay="0"/>
                                  </p:stCondLst>
                                  <p:childTnLst>
                                    <p:set>
                                      <p:cBhvr additive="repl">
                                        <p:cTn id="38" dur="1" fill="hold">
                                          <p:stCondLst>
                                            <p:cond delay="0"/>
                                          </p:stCondLst>
                                        </p:cTn>
                                        <p:tgtEl>
                                          <p:spTgt spid="19465"/>
                                        </p:tgtEl>
                                        <p:attrNameLst>
                                          <p:attrName>style.visibility</p:attrName>
                                        </p:attrNameLst>
                                      </p:cBhvr>
                                      <p:to>
                                        <p:strVal val="visible"/>
                                      </p:to>
                                    </p:set>
                                  </p:childTnLst>
                                </p:cTn>
                              </p:par>
                              <p:par>
                                <p:cTn id="39" presetID="1" presetClass="entr" fill="hold" nodeType="withEffect">
                                  <p:stCondLst>
                                    <p:cond delay="0"/>
                                  </p:stCondLst>
                                  <p:childTnLst>
                                    <p:set>
                                      <p:cBhvr additive="repl">
                                        <p:cTn id="40" dur="1" fill="hold">
                                          <p:stCondLst>
                                            <p:cond delay="0"/>
                                          </p:stCondLst>
                                        </p:cTn>
                                        <p:tgtEl>
                                          <p:spTgt spid="1946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fill="hold" nodeType="clickEffect">
                                  <p:stCondLst>
                                    <p:cond delay="0"/>
                                  </p:stCondLst>
                                  <p:childTnLst>
                                    <p:set>
                                      <p:cBhvr additive="repl">
                                        <p:cTn id="44" dur="1" fill="hold">
                                          <p:stCondLst>
                                            <p:cond delay="0"/>
                                          </p:stCondLst>
                                        </p:cTn>
                                        <p:tgtEl>
                                          <p:spTgt spid="19467"/>
                                        </p:tgtEl>
                                        <p:attrNameLst>
                                          <p:attrName>style.visibility</p:attrName>
                                        </p:attrNameLst>
                                      </p:cBhvr>
                                      <p:to>
                                        <p:strVal val="visible"/>
                                      </p:to>
                                    </p:set>
                                  </p:childTnLst>
                                </p:cTn>
                              </p:par>
                              <p:par>
                                <p:cTn id="45" presetID="1" presetClass="entr" fill="hold" nodeType="withEffect">
                                  <p:stCondLst>
                                    <p:cond delay="0"/>
                                  </p:stCondLst>
                                  <p:childTnLst>
                                    <p:set>
                                      <p:cBhvr additive="repl">
                                        <p:cTn id="46" dur="1" fill="hold">
                                          <p:stCondLst>
                                            <p:cond delay="0"/>
                                          </p:stCondLst>
                                        </p:cTn>
                                        <p:tgtEl>
                                          <p:spTgt spid="1946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fill="hold" nodeType="clickEffect">
                                  <p:stCondLst>
                                    <p:cond delay="0"/>
                                  </p:stCondLst>
                                  <p:childTnLst>
                                    <p:set>
                                      <p:cBhvr additive="repl">
                                        <p:cTn id="50" dur="1" fill="hold">
                                          <p:stCondLst>
                                            <p:cond delay="0"/>
                                          </p:stCondLst>
                                        </p:cTn>
                                        <p:tgtEl>
                                          <p:spTgt spid="19471"/>
                                        </p:tgtEl>
                                        <p:attrNameLst>
                                          <p:attrName>style.visibility</p:attrName>
                                        </p:attrNameLst>
                                      </p:cBhvr>
                                      <p:to>
                                        <p:strVal val="visible"/>
                                      </p:to>
                                    </p:set>
                                  </p:childTnLst>
                                </p:cTn>
                              </p:par>
                              <p:par>
                                <p:cTn id="51" presetID="1" presetClass="entr" fill="hold" nodeType="withEffect">
                                  <p:stCondLst>
                                    <p:cond delay="0"/>
                                  </p:stCondLst>
                                  <p:childTnLst>
                                    <p:set>
                                      <p:cBhvr additive="repl">
                                        <p:cTn id="52" dur="1" fill="hold">
                                          <p:stCondLst>
                                            <p:cond delay="0"/>
                                          </p:stCondLst>
                                        </p:cTn>
                                        <p:tgtEl>
                                          <p:spTgt spid="19472"/>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fill="hold" nodeType="clickEffect">
                                  <p:stCondLst>
                                    <p:cond delay="0"/>
                                  </p:stCondLst>
                                  <p:childTnLst>
                                    <p:set>
                                      <p:cBhvr additive="repl">
                                        <p:cTn id="56" dur="1" fill="hold">
                                          <p:stCondLst>
                                            <p:cond delay="0"/>
                                          </p:stCondLst>
                                        </p:cTn>
                                        <p:tgtEl>
                                          <p:spTgt spid="19469"/>
                                        </p:tgtEl>
                                        <p:attrNameLst>
                                          <p:attrName>style.visibility</p:attrName>
                                        </p:attrNameLst>
                                      </p:cBhvr>
                                      <p:to>
                                        <p:strVal val="visible"/>
                                      </p:to>
                                    </p:set>
                                  </p:childTnLst>
                                </p:cTn>
                              </p:par>
                              <p:par>
                                <p:cTn id="57" presetID="1" presetClass="entr" fill="hold" nodeType="withEffect">
                                  <p:stCondLst>
                                    <p:cond delay="0"/>
                                  </p:stCondLst>
                                  <p:childTnLst>
                                    <p:set>
                                      <p:cBhvr additive="repl">
                                        <p:cTn id="58" dur="1" fill="hold">
                                          <p:stCondLst>
                                            <p:cond delay="0"/>
                                          </p:stCondLst>
                                        </p:cTn>
                                        <p:tgtEl>
                                          <p:spTgt spid="1947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fill="hold" nodeType="clickEffect">
                                  <p:stCondLst>
                                    <p:cond delay="0"/>
                                  </p:stCondLst>
                                  <p:childTnLst>
                                    <p:set>
                                      <p:cBhvr additive="repl">
                                        <p:cTn id="62" dur="1" fill="hold">
                                          <p:stCondLst>
                                            <p:cond delay="0"/>
                                          </p:stCondLst>
                                        </p:cTn>
                                        <p:tgtEl>
                                          <p:spTgt spid="19479"/>
                                        </p:tgtEl>
                                        <p:attrNameLst>
                                          <p:attrName>style.visibility</p:attrName>
                                        </p:attrNameLst>
                                      </p:cBhvr>
                                      <p:to>
                                        <p:strVal val="visible"/>
                                      </p:to>
                                    </p:set>
                                  </p:childTnLst>
                                </p:cTn>
                              </p:par>
                              <p:par>
                                <p:cTn id="63" presetID="1" presetClass="entr" fill="hold" nodeType="withEffect">
                                  <p:stCondLst>
                                    <p:cond delay="0"/>
                                  </p:stCondLst>
                                  <p:childTnLst>
                                    <p:set>
                                      <p:cBhvr additive="repl">
                                        <p:cTn id="64" dur="1" fill="hold">
                                          <p:stCondLst>
                                            <p:cond delay="0"/>
                                          </p:stCondLst>
                                        </p:cTn>
                                        <p:tgtEl>
                                          <p:spTgt spid="19480"/>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fill="hold" nodeType="clickEffect">
                                  <p:stCondLst>
                                    <p:cond delay="0"/>
                                  </p:stCondLst>
                                  <p:childTnLst>
                                    <p:set>
                                      <p:cBhvr additive="repl">
                                        <p:cTn id="68" dur="1" fill="hold">
                                          <p:stCondLst>
                                            <p:cond delay="0"/>
                                          </p:stCondLst>
                                        </p:cTn>
                                        <p:tgtEl>
                                          <p:spTgt spid="19477"/>
                                        </p:tgtEl>
                                        <p:attrNameLst>
                                          <p:attrName>style.visibility</p:attrName>
                                        </p:attrNameLst>
                                      </p:cBhvr>
                                      <p:to>
                                        <p:strVal val="visible"/>
                                      </p:to>
                                    </p:set>
                                  </p:childTnLst>
                                </p:cTn>
                              </p:par>
                              <p:par>
                                <p:cTn id="69" presetID="1" presetClass="entr" fill="hold" nodeType="withEffect">
                                  <p:stCondLst>
                                    <p:cond delay="0"/>
                                  </p:stCondLst>
                                  <p:childTnLst>
                                    <p:set>
                                      <p:cBhvr additive="repl">
                                        <p:cTn id="70" dur="1" fill="hold">
                                          <p:stCondLst>
                                            <p:cond delay="0"/>
                                          </p:stCondLst>
                                        </p:cTn>
                                        <p:tgtEl>
                                          <p:spTgt spid="19478"/>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fill="hold" nodeType="clickEffect">
                                  <p:stCondLst>
                                    <p:cond delay="0"/>
                                  </p:stCondLst>
                                  <p:childTnLst>
                                    <p:set>
                                      <p:cBhvr additive="repl">
                                        <p:cTn id="74" dur="1" fill="hold">
                                          <p:stCondLst>
                                            <p:cond delay="0"/>
                                          </p:stCondLst>
                                        </p:cTn>
                                        <p:tgtEl>
                                          <p:spTgt spid="19473"/>
                                        </p:tgtEl>
                                        <p:attrNameLst>
                                          <p:attrName>style.visibility</p:attrName>
                                        </p:attrNameLst>
                                      </p:cBhvr>
                                      <p:to>
                                        <p:strVal val="visible"/>
                                      </p:to>
                                    </p:set>
                                  </p:childTnLst>
                                </p:cTn>
                              </p:par>
                              <p:par>
                                <p:cTn id="75" presetID="1" presetClass="entr" fill="hold" nodeType="withEffect">
                                  <p:stCondLst>
                                    <p:cond delay="0"/>
                                  </p:stCondLst>
                                  <p:childTnLst>
                                    <p:set>
                                      <p:cBhvr additive="repl">
                                        <p:cTn id="76" dur="1" fill="hold">
                                          <p:stCondLst>
                                            <p:cond delay="0"/>
                                          </p:stCondLst>
                                        </p:cTn>
                                        <p:tgtEl>
                                          <p:spTgt spid="19474"/>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fill="hold" nodeType="clickEffect">
                                  <p:stCondLst>
                                    <p:cond delay="0"/>
                                  </p:stCondLst>
                                  <p:childTnLst>
                                    <p:set>
                                      <p:cBhvr additive="repl">
                                        <p:cTn id="80" dur="1" fill="hold">
                                          <p:stCondLst>
                                            <p:cond delay="0"/>
                                          </p:stCondLst>
                                        </p:cTn>
                                        <p:tgtEl>
                                          <p:spTgt spid="19475"/>
                                        </p:tgtEl>
                                        <p:attrNameLst>
                                          <p:attrName>style.visibility</p:attrName>
                                        </p:attrNameLst>
                                      </p:cBhvr>
                                      <p:to>
                                        <p:strVal val="visible"/>
                                      </p:to>
                                    </p:set>
                                  </p:childTnLst>
                                </p:cTn>
                              </p:par>
                              <p:par>
                                <p:cTn id="81" presetID="1" presetClass="entr" fill="hold" nodeType="withEffect">
                                  <p:stCondLst>
                                    <p:cond delay="0"/>
                                  </p:stCondLst>
                                  <p:childTnLst>
                                    <p:set>
                                      <p:cBhvr additive="repl">
                                        <p:cTn id="82" dur="1" fill="hold">
                                          <p:stCondLst>
                                            <p:cond delay="0"/>
                                          </p:stCondLst>
                                        </p:cTn>
                                        <p:tgtEl>
                                          <p:spTgt spid="19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000" b="1">
                <a:solidFill>
                  <a:srgbClr val="345A35"/>
                </a:solidFill>
                <a:effectLst>
                  <a:outerShdw blurRad="38100" dist="38100" dir="2700000" algn="tl">
                    <a:srgbClr val="000000"/>
                  </a:outerShdw>
                </a:effectLst>
              </a:rPr>
              <a:t>Examples of Simplification with Karnaugh Maps</a:t>
            </a:r>
          </a:p>
        </p:txBody>
      </p:sp>
      <p:grpSp>
        <p:nvGrpSpPr>
          <p:cNvPr id="20482" name="Group 2"/>
          <p:cNvGrpSpPr>
            <a:grpSpLocks/>
          </p:cNvGrpSpPr>
          <p:nvPr/>
        </p:nvGrpSpPr>
        <p:grpSpPr bwMode="auto">
          <a:xfrm>
            <a:off x="228600" y="228600"/>
            <a:ext cx="8602663" cy="6011863"/>
            <a:chOff x="144" y="144"/>
            <a:chExt cx="5419" cy="3787"/>
          </a:xfrm>
        </p:grpSpPr>
        <p:grpSp>
          <p:nvGrpSpPr>
            <p:cNvPr id="20483" name="Group 3"/>
            <p:cNvGrpSpPr>
              <a:grpSpLocks/>
            </p:cNvGrpSpPr>
            <p:nvPr/>
          </p:nvGrpSpPr>
          <p:grpSpPr bwMode="auto">
            <a:xfrm>
              <a:off x="192" y="192"/>
              <a:ext cx="5371" cy="3739"/>
              <a:chOff x="192" y="192"/>
              <a:chExt cx="5371" cy="3739"/>
            </a:xfrm>
          </p:grpSpPr>
          <p:sp>
            <p:nvSpPr>
              <p:cNvPr id="20484" name="Line 4"/>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20485" name="Line 5"/>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0486" name="Rectangle 6"/>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204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2286000"/>
            <a:ext cx="7437437" cy="31321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8" name="Text Box 8"/>
          <p:cNvSpPr txBox="1">
            <a:spLocks noChangeArrowheads="1"/>
          </p:cNvSpPr>
          <p:nvPr/>
        </p:nvSpPr>
        <p:spPr bwMode="auto">
          <a:xfrm>
            <a:off x="1409700" y="2687638"/>
            <a:ext cx="3200400" cy="2560637"/>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89" name="Text Box 9"/>
          <p:cNvSpPr txBox="1">
            <a:spLocks noChangeArrowheads="1"/>
          </p:cNvSpPr>
          <p:nvPr/>
        </p:nvSpPr>
        <p:spPr bwMode="auto">
          <a:xfrm>
            <a:off x="2743200" y="2579688"/>
            <a:ext cx="100647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000=m</a:t>
            </a:r>
            <a:r>
              <a:rPr lang="en-US" altLang="en-US" baseline="-33000"/>
              <a:t>0</a:t>
            </a:r>
          </a:p>
        </p:txBody>
      </p:sp>
      <p:sp>
        <p:nvSpPr>
          <p:cNvPr id="20490" name="Text Box 10"/>
          <p:cNvSpPr txBox="1">
            <a:spLocks noChangeArrowheads="1"/>
          </p:cNvSpPr>
          <p:nvPr/>
        </p:nvSpPr>
        <p:spPr bwMode="auto">
          <a:xfrm>
            <a:off x="3986213" y="2579688"/>
            <a:ext cx="969962"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001=m</a:t>
            </a:r>
            <a:r>
              <a:rPr lang="en-US" altLang="en-US" baseline="-33000"/>
              <a:t>1</a:t>
            </a:r>
          </a:p>
        </p:txBody>
      </p:sp>
      <p:sp>
        <p:nvSpPr>
          <p:cNvPr id="20491" name="Text Box 11"/>
          <p:cNvSpPr txBox="1">
            <a:spLocks noChangeArrowheads="1"/>
          </p:cNvSpPr>
          <p:nvPr/>
        </p:nvSpPr>
        <p:spPr bwMode="auto">
          <a:xfrm>
            <a:off x="822325" y="-731838"/>
            <a:ext cx="109537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		</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048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20490">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xit" presetSubtype="16" fill="hold" nodeType="clickEffect">
                                  <p:stCondLst>
                                    <p:cond delay="0"/>
                                  </p:stCondLst>
                                  <p:childTnLst>
                                    <p:animEffect transition="out" filter="box(in)">
                                      <p:cBhvr additive="repl">
                                        <p:cTn id="14" dur="500"/>
                                        <p:tgtEl>
                                          <p:spTgt spid="20488"/>
                                        </p:tgtEl>
                                      </p:cBhvr>
                                    </p:animEffect>
                                    <p:set>
                                      <p:cBhvr additive="repl">
                                        <p:cTn id="15" dur="1" fill="hold">
                                          <p:stCondLst>
                                            <p:cond delay="499"/>
                                          </p:stCondLst>
                                        </p:cTn>
                                        <p:tgtEl>
                                          <p:spTgt spid="204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000" b="1">
                <a:solidFill>
                  <a:srgbClr val="345A35"/>
                </a:solidFill>
                <a:effectLst>
                  <a:outerShdw blurRad="38100" dist="38100" dir="2700000" algn="tl">
                    <a:srgbClr val="000000"/>
                  </a:outerShdw>
                </a:effectLst>
              </a:rPr>
              <a:t>Examples of Simplification with Karnaugh Maps</a:t>
            </a:r>
          </a:p>
        </p:txBody>
      </p:sp>
      <p:grpSp>
        <p:nvGrpSpPr>
          <p:cNvPr id="21506" name="Group 2"/>
          <p:cNvGrpSpPr>
            <a:grpSpLocks/>
          </p:cNvGrpSpPr>
          <p:nvPr/>
        </p:nvGrpSpPr>
        <p:grpSpPr bwMode="auto">
          <a:xfrm>
            <a:off x="228600" y="228600"/>
            <a:ext cx="8602663" cy="6011863"/>
            <a:chOff x="144" y="144"/>
            <a:chExt cx="5419" cy="3787"/>
          </a:xfrm>
        </p:grpSpPr>
        <p:grpSp>
          <p:nvGrpSpPr>
            <p:cNvPr id="21507" name="Group 3"/>
            <p:cNvGrpSpPr>
              <a:grpSpLocks/>
            </p:cNvGrpSpPr>
            <p:nvPr/>
          </p:nvGrpSpPr>
          <p:grpSpPr bwMode="auto">
            <a:xfrm>
              <a:off x="192" y="192"/>
              <a:ext cx="5371" cy="3739"/>
              <a:chOff x="192" y="192"/>
              <a:chExt cx="5371" cy="3739"/>
            </a:xfrm>
          </p:grpSpPr>
          <p:sp>
            <p:nvSpPr>
              <p:cNvPr id="21508" name="Line 4"/>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21509" name="Line 5"/>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1510" name="Rectangle 6"/>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215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963" y="2066925"/>
            <a:ext cx="7132637" cy="30543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2" name="Text Box 8"/>
          <p:cNvSpPr txBox="1">
            <a:spLocks noChangeArrowheads="1"/>
          </p:cNvSpPr>
          <p:nvPr/>
        </p:nvSpPr>
        <p:spPr bwMode="auto">
          <a:xfrm>
            <a:off x="2274888" y="2400300"/>
            <a:ext cx="100647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000=m</a:t>
            </a:r>
            <a:r>
              <a:rPr lang="en-US" altLang="en-US" baseline="-33000"/>
              <a:t>0</a:t>
            </a:r>
          </a:p>
        </p:txBody>
      </p:sp>
      <p:sp>
        <p:nvSpPr>
          <p:cNvPr id="21513" name="Text Box 9"/>
          <p:cNvSpPr txBox="1">
            <a:spLocks noChangeArrowheads="1"/>
          </p:cNvSpPr>
          <p:nvPr/>
        </p:nvSpPr>
        <p:spPr bwMode="auto">
          <a:xfrm>
            <a:off x="3463925" y="2400300"/>
            <a:ext cx="100647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001=m</a:t>
            </a:r>
            <a:r>
              <a:rPr lang="en-US" altLang="en-US" baseline="-33000"/>
              <a:t>1</a:t>
            </a:r>
          </a:p>
        </p:txBody>
      </p:sp>
      <p:sp>
        <p:nvSpPr>
          <p:cNvPr id="21514" name="Text Box 10"/>
          <p:cNvSpPr txBox="1">
            <a:spLocks noChangeArrowheads="1"/>
          </p:cNvSpPr>
          <p:nvPr/>
        </p:nvSpPr>
        <p:spPr bwMode="auto">
          <a:xfrm>
            <a:off x="4687888" y="2400300"/>
            <a:ext cx="100647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011=m</a:t>
            </a:r>
            <a:r>
              <a:rPr lang="en-US" altLang="en-US" baseline="-33000"/>
              <a:t>3</a:t>
            </a:r>
          </a:p>
        </p:txBody>
      </p:sp>
      <p:sp>
        <p:nvSpPr>
          <p:cNvPr id="21515" name="Text Box 11"/>
          <p:cNvSpPr txBox="1">
            <a:spLocks noChangeArrowheads="1"/>
          </p:cNvSpPr>
          <p:nvPr/>
        </p:nvSpPr>
        <p:spPr bwMode="auto">
          <a:xfrm>
            <a:off x="5983288" y="2401888"/>
            <a:ext cx="100647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010=m</a:t>
            </a:r>
            <a:r>
              <a:rPr lang="en-US" altLang="en-US" baseline="-33000"/>
              <a:t>2</a:t>
            </a:r>
          </a:p>
        </p:txBody>
      </p:sp>
      <p:sp>
        <p:nvSpPr>
          <p:cNvPr id="21516" name="Text Box 12"/>
          <p:cNvSpPr txBox="1">
            <a:spLocks noChangeArrowheads="1"/>
          </p:cNvSpPr>
          <p:nvPr/>
        </p:nvSpPr>
        <p:spPr bwMode="auto">
          <a:xfrm>
            <a:off x="1193800" y="2867025"/>
            <a:ext cx="3200400" cy="2254250"/>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151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2151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21514">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21515">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xit" presetSubtype="16" fill="hold" nodeType="clickEffect">
                                  <p:stCondLst>
                                    <p:cond delay="0"/>
                                  </p:stCondLst>
                                  <p:childTnLst>
                                    <p:animEffect transition="out" filter="box(in)">
                                      <p:cBhvr additive="repl">
                                        <p:cTn id="22" dur="500"/>
                                        <p:tgtEl>
                                          <p:spTgt spid="21516"/>
                                        </p:tgtEl>
                                      </p:cBhvr>
                                    </p:animEffect>
                                    <p:set>
                                      <p:cBhvr additive="repl">
                                        <p:cTn id="23" dur="1" fill="hold">
                                          <p:stCondLst>
                                            <p:cond delay="499"/>
                                          </p:stCondLst>
                                        </p:cTn>
                                        <p:tgtEl>
                                          <p:spTgt spid="215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a:buClrTx/>
              <a:buFontTx/>
              <a:buNone/>
            </a:pPr>
            <a:r>
              <a:rPr lang="en-US" altLang="en-US" sz="2400" b="1">
                <a:solidFill>
                  <a:srgbClr val="345A35"/>
                </a:solidFill>
                <a:effectLst>
                  <a:outerShdw blurRad="38100" dist="38100" dir="2700000" algn="tl">
                    <a:srgbClr val="C0C0C0"/>
                  </a:outerShdw>
                </a:effectLst>
              </a:rPr>
              <a:t>Chapter Outline</a:t>
            </a:r>
          </a:p>
        </p:txBody>
      </p:sp>
      <p:sp>
        <p:nvSpPr>
          <p:cNvPr id="4098" name="Text Box 2"/>
          <p:cNvSpPr txBox="1">
            <a:spLocks noChangeArrowheads="1"/>
          </p:cNvSpPr>
          <p:nvPr/>
        </p:nvSpPr>
        <p:spPr bwMode="auto">
          <a:xfrm>
            <a:off x="331788" y="1290638"/>
            <a:ext cx="7805737" cy="452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spcBef>
                <a:spcPts val="600"/>
              </a:spcBef>
              <a:buClrTx/>
              <a:buFontTx/>
              <a:buNone/>
            </a:pPr>
            <a:r>
              <a:rPr lang="en-US" altLang="en-US" sz="2400" b="1">
                <a:effectLst>
                  <a:outerShdw blurRad="38100" dist="38100" dir="2700000" algn="tl">
                    <a:srgbClr val="C0C0C0"/>
                  </a:outerShdw>
                </a:effectLst>
              </a:rPr>
              <a:t>4–1 </a:t>
            </a:r>
            <a:r>
              <a:rPr lang="en-US" altLang="en-US" sz="2400">
                <a:effectLst>
                  <a:outerShdw blurRad="38100" dist="38100" dir="2700000" algn="tl">
                    <a:srgbClr val="C0C0C0"/>
                  </a:outerShdw>
                </a:effectLst>
              </a:rPr>
              <a:t>Boolean Operations and Expressions</a:t>
            </a:r>
          </a:p>
          <a:p>
            <a:pPr>
              <a:spcBef>
                <a:spcPts val="600"/>
              </a:spcBef>
              <a:buClrTx/>
              <a:buFontTx/>
              <a:buNone/>
            </a:pPr>
            <a:r>
              <a:rPr lang="en-US" altLang="en-US" sz="2400" b="1">
                <a:effectLst>
                  <a:outerShdw blurRad="38100" dist="38100" dir="2700000" algn="tl">
                    <a:srgbClr val="C0C0C0"/>
                  </a:outerShdw>
                </a:effectLst>
              </a:rPr>
              <a:t>4–2 </a:t>
            </a:r>
            <a:r>
              <a:rPr lang="en-US" altLang="en-US" sz="2400">
                <a:effectLst>
                  <a:outerShdw blurRad="38100" dist="38100" dir="2700000" algn="tl">
                    <a:srgbClr val="C0C0C0"/>
                  </a:outerShdw>
                </a:effectLst>
              </a:rPr>
              <a:t>Laws and Rules of Boolean Algebra</a:t>
            </a:r>
          </a:p>
          <a:p>
            <a:pPr>
              <a:spcBef>
                <a:spcPts val="600"/>
              </a:spcBef>
              <a:buClrTx/>
              <a:buFontTx/>
              <a:buNone/>
            </a:pPr>
            <a:r>
              <a:rPr lang="en-US" altLang="en-US" sz="2400" b="1">
                <a:effectLst>
                  <a:outerShdw blurRad="38100" dist="38100" dir="2700000" algn="tl">
                    <a:srgbClr val="C0C0C0"/>
                  </a:outerShdw>
                </a:effectLst>
              </a:rPr>
              <a:t>4–3 </a:t>
            </a:r>
            <a:r>
              <a:rPr lang="en-US" altLang="en-US" sz="2400">
                <a:effectLst>
                  <a:outerShdw blurRad="38100" dist="38100" dir="2700000" algn="tl">
                    <a:srgbClr val="C0C0C0"/>
                  </a:outerShdw>
                </a:effectLst>
              </a:rPr>
              <a:t>DeMorgan’s Theorems</a:t>
            </a:r>
          </a:p>
          <a:p>
            <a:pPr>
              <a:spcBef>
                <a:spcPts val="600"/>
              </a:spcBef>
              <a:buClrTx/>
              <a:buFontTx/>
              <a:buNone/>
            </a:pPr>
            <a:r>
              <a:rPr lang="en-US" altLang="en-US" sz="2400" b="1">
                <a:effectLst>
                  <a:outerShdw blurRad="38100" dist="38100" dir="2700000" algn="tl">
                    <a:srgbClr val="C0C0C0"/>
                  </a:outerShdw>
                </a:effectLst>
              </a:rPr>
              <a:t>4–4 </a:t>
            </a:r>
            <a:r>
              <a:rPr lang="en-US" altLang="en-US" sz="2400">
                <a:effectLst>
                  <a:outerShdw blurRad="38100" dist="38100" dir="2700000" algn="tl">
                    <a:srgbClr val="C0C0C0"/>
                  </a:outerShdw>
                </a:effectLst>
              </a:rPr>
              <a:t>Boolean Analysis of Logic Circuits</a:t>
            </a:r>
          </a:p>
          <a:p>
            <a:pPr>
              <a:spcBef>
                <a:spcPts val="600"/>
              </a:spcBef>
              <a:buClrTx/>
              <a:buFontTx/>
              <a:buNone/>
            </a:pPr>
            <a:r>
              <a:rPr lang="en-US" altLang="en-US" sz="2400" b="1">
                <a:effectLst>
                  <a:outerShdw blurRad="38100" dist="38100" dir="2700000" algn="tl">
                    <a:srgbClr val="C0C0C0"/>
                  </a:outerShdw>
                </a:effectLst>
              </a:rPr>
              <a:t>4–5 </a:t>
            </a:r>
            <a:r>
              <a:rPr lang="en-US" altLang="en-US" sz="2400">
                <a:effectLst>
                  <a:outerShdw blurRad="38100" dist="38100" dir="2700000" algn="tl">
                    <a:srgbClr val="C0C0C0"/>
                  </a:outerShdw>
                </a:effectLst>
              </a:rPr>
              <a:t>Logic Simplification Using Boolean Algebra</a:t>
            </a:r>
          </a:p>
          <a:p>
            <a:pPr>
              <a:spcBef>
                <a:spcPts val="600"/>
              </a:spcBef>
              <a:buClrTx/>
              <a:buFontTx/>
              <a:buNone/>
            </a:pPr>
            <a:r>
              <a:rPr lang="en-US" altLang="en-US" sz="2400" b="1">
                <a:effectLst>
                  <a:outerShdw blurRad="38100" dist="38100" dir="2700000" algn="tl">
                    <a:srgbClr val="C0C0C0"/>
                  </a:outerShdw>
                </a:effectLst>
              </a:rPr>
              <a:t>4–6 </a:t>
            </a:r>
            <a:r>
              <a:rPr lang="en-US" altLang="en-US" sz="2400">
                <a:effectLst>
                  <a:outerShdw blurRad="38100" dist="38100" dir="2700000" algn="tl">
                    <a:srgbClr val="C0C0C0"/>
                  </a:outerShdw>
                </a:effectLst>
              </a:rPr>
              <a:t>Standard Forms of Boolean Expressions</a:t>
            </a:r>
          </a:p>
          <a:p>
            <a:pPr>
              <a:spcBef>
                <a:spcPts val="600"/>
              </a:spcBef>
              <a:buClrTx/>
              <a:buFontTx/>
              <a:buNone/>
            </a:pPr>
            <a:r>
              <a:rPr lang="en-US" altLang="en-US" sz="2400" b="1">
                <a:effectLst>
                  <a:outerShdw blurRad="38100" dist="38100" dir="2700000" algn="tl">
                    <a:srgbClr val="C0C0C0"/>
                  </a:outerShdw>
                </a:effectLst>
              </a:rPr>
              <a:t>4–7 </a:t>
            </a:r>
            <a:r>
              <a:rPr lang="en-US" altLang="en-US" sz="2400">
                <a:effectLst>
                  <a:outerShdw blurRad="38100" dist="38100" dir="2700000" algn="tl">
                    <a:srgbClr val="C0C0C0"/>
                  </a:outerShdw>
                </a:effectLst>
              </a:rPr>
              <a:t>Boolean Expressions and Truth Tables</a:t>
            </a:r>
          </a:p>
          <a:p>
            <a:pPr>
              <a:spcBef>
                <a:spcPts val="600"/>
              </a:spcBef>
              <a:buClrTx/>
              <a:buFontTx/>
              <a:buNone/>
            </a:pPr>
            <a:r>
              <a:rPr lang="en-US" altLang="en-US" sz="2400" b="1">
                <a:effectLst>
                  <a:outerShdw blurRad="38100" dist="38100" dir="2700000" algn="tl">
                    <a:srgbClr val="C0C0C0"/>
                  </a:outerShdw>
                </a:effectLst>
              </a:rPr>
              <a:t>4–8 </a:t>
            </a:r>
            <a:r>
              <a:rPr lang="en-US" altLang="en-US" sz="2400">
                <a:effectLst>
                  <a:outerShdw blurRad="38100" dist="38100" dir="2700000" algn="tl">
                    <a:srgbClr val="C0C0C0"/>
                  </a:outerShdw>
                </a:effectLst>
              </a:rPr>
              <a:t>The Karnaugh Map</a:t>
            </a:r>
          </a:p>
          <a:p>
            <a:pPr>
              <a:spcBef>
                <a:spcPts val="600"/>
              </a:spcBef>
              <a:buClrTx/>
              <a:buFontTx/>
              <a:buNone/>
            </a:pPr>
            <a:r>
              <a:rPr lang="en-US" altLang="en-US" sz="2400" b="1">
                <a:effectLst>
                  <a:outerShdw blurRad="38100" dist="38100" dir="2700000" algn="tl">
                    <a:srgbClr val="C0C0C0"/>
                  </a:outerShdw>
                </a:effectLst>
              </a:rPr>
              <a:t>4–9 </a:t>
            </a:r>
            <a:r>
              <a:rPr lang="en-US" altLang="en-US" sz="2400">
                <a:effectLst>
                  <a:outerShdw blurRad="38100" dist="38100" dir="2700000" algn="tl">
                    <a:srgbClr val="C0C0C0"/>
                  </a:outerShdw>
                </a:effectLst>
              </a:rPr>
              <a:t>Karnaugh Map SOP Minimization</a:t>
            </a:r>
          </a:p>
          <a:p>
            <a:pPr>
              <a:spcBef>
                <a:spcPts val="600"/>
              </a:spcBef>
              <a:buClrTx/>
              <a:buFontTx/>
              <a:buNone/>
            </a:pPr>
            <a:r>
              <a:rPr lang="en-US" altLang="en-US" sz="2400" b="1">
                <a:effectLst>
                  <a:outerShdw blurRad="38100" dist="38100" dir="2700000" algn="tl">
                    <a:srgbClr val="C0C0C0"/>
                  </a:outerShdw>
                </a:effectLst>
              </a:rPr>
              <a:t>4–10 </a:t>
            </a:r>
            <a:r>
              <a:rPr lang="en-US" altLang="en-US" sz="2400">
                <a:effectLst>
                  <a:outerShdw blurRad="38100" dist="38100" dir="2700000" algn="tl">
                    <a:srgbClr val="C0C0C0"/>
                  </a:outerShdw>
                </a:effectLst>
              </a:rPr>
              <a:t>Karnaugh Map POS Minimization</a:t>
            </a:r>
          </a:p>
          <a:p>
            <a:pPr>
              <a:spcBef>
                <a:spcPts val="600"/>
              </a:spcBef>
              <a:buClrTx/>
              <a:buFontTx/>
              <a:buNone/>
            </a:pPr>
            <a:r>
              <a:rPr lang="en-US" altLang="en-US" sz="2400" b="1">
                <a:effectLst>
                  <a:outerShdw blurRad="38100" dist="38100" dir="2700000" algn="tl">
                    <a:srgbClr val="C0C0C0"/>
                  </a:outerShdw>
                </a:effectLst>
              </a:rPr>
              <a:t>4–11 </a:t>
            </a:r>
            <a:r>
              <a:rPr lang="en-US" altLang="en-US" sz="2400">
                <a:effectLst>
                  <a:outerShdw blurRad="38100" dist="38100" dir="2700000" algn="tl">
                    <a:srgbClr val="C0C0C0"/>
                  </a:outerShdw>
                </a:effectLst>
              </a:rPr>
              <a:t>The Quine-McCluskey Method</a:t>
            </a:r>
          </a:p>
          <a:p>
            <a:pPr>
              <a:spcBef>
                <a:spcPts val="600"/>
              </a:spcBef>
              <a:buClrTx/>
              <a:buFontTx/>
              <a:buNone/>
            </a:pPr>
            <a:r>
              <a:rPr lang="en-US" altLang="en-US" sz="2400" b="1">
                <a:effectLst>
                  <a:outerShdw blurRad="38100" dist="38100" dir="2700000" algn="tl">
                    <a:srgbClr val="C0C0C0"/>
                  </a:outerShdw>
                </a:effectLst>
              </a:rPr>
              <a:t>4–12 </a:t>
            </a:r>
            <a:r>
              <a:rPr lang="en-US" altLang="en-US" sz="2400">
                <a:effectLst>
                  <a:outerShdw blurRad="38100" dist="38100" dir="2700000" algn="tl">
                    <a:srgbClr val="C0C0C0"/>
                  </a:outerShdw>
                </a:effectLst>
              </a:rPr>
              <a:t>Boolean Expressions with VHDL Applied Logic</a:t>
            </a:r>
          </a:p>
        </p:txBody>
      </p:sp>
    </p:spTree>
  </p:cSld>
  <p:clrMapOvr>
    <a:masterClrMapping/>
  </p:clrMapOvr>
  <p:transition>
    <p:cover dir="rd"/>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000" b="1">
                <a:solidFill>
                  <a:srgbClr val="345A35"/>
                </a:solidFill>
                <a:effectLst>
                  <a:outerShdw blurRad="38100" dist="38100" dir="2700000" algn="tl">
                    <a:srgbClr val="000000"/>
                  </a:outerShdw>
                </a:effectLst>
              </a:rPr>
              <a:t>Examples of Simplification with Karnaugh Maps</a:t>
            </a:r>
          </a:p>
        </p:txBody>
      </p:sp>
      <p:grpSp>
        <p:nvGrpSpPr>
          <p:cNvPr id="22530" name="Group 2"/>
          <p:cNvGrpSpPr>
            <a:grpSpLocks/>
          </p:cNvGrpSpPr>
          <p:nvPr/>
        </p:nvGrpSpPr>
        <p:grpSpPr bwMode="auto">
          <a:xfrm>
            <a:off x="228600" y="228600"/>
            <a:ext cx="8602663" cy="6011863"/>
            <a:chOff x="144" y="144"/>
            <a:chExt cx="5419" cy="3787"/>
          </a:xfrm>
        </p:grpSpPr>
        <p:grpSp>
          <p:nvGrpSpPr>
            <p:cNvPr id="22531" name="Group 3"/>
            <p:cNvGrpSpPr>
              <a:grpSpLocks/>
            </p:cNvGrpSpPr>
            <p:nvPr/>
          </p:nvGrpSpPr>
          <p:grpSpPr bwMode="auto">
            <a:xfrm>
              <a:off x="192" y="192"/>
              <a:ext cx="5371" cy="3739"/>
              <a:chOff x="192" y="192"/>
              <a:chExt cx="5371" cy="3739"/>
            </a:xfrm>
          </p:grpSpPr>
          <p:sp>
            <p:nvSpPr>
              <p:cNvPr id="22532" name="Line 4"/>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22533" name="Line 5"/>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2534" name="Rectangle 6"/>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2253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400" y="1736725"/>
            <a:ext cx="6588125" cy="2949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6" name="Text Box 8"/>
          <p:cNvSpPr txBox="1">
            <a:spLocks noChangeArrowheads="1"/>
          </p:cNvSpPr>
          <p:nvPr/>
        </p:nvSpPr>
        <p:spPr bwMode="auto">
          <a:xfrm>
            <a:off x="2560638" y="2119313"/>
            <a:ext cx="100647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001=m</a:t>
            </a:r>
            <a:r>
              <a:rPr lang="en-US" altLang="en-US" baseline="-33000"/>
              <a:t>1`</a:t>
            </a:r>
          </a:p>
        </p:txBody>
      </p:sp>
      <p:sp>
        <p:nvSpPr>
          <p:cNvPr id="22537" name="Text Box 9"/>
          <p:cNvSpPr txBox="1">
            <a:spLocks noChangeArrowheads="1"/>
          </p:cNvSpPr>
          <p:nvPr/>
        </p:nvSpPr>
        <p:spPr bwMode="auto">
          <a:xfrm>
            <a:off x="3676650" y="2119313"/>
            <a:ext cx="100647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011=m</a:t>
            </a:r>
            <a:r>
              <a:rPr lang="en-US" altLang="en-US" baseline="-33000"/>
              <a:t>3</a:t>
            </a:r>
          </a:p>
        </p:txBody>
      </p:sp>
      <p:sp>
        <p:nvSpPr>
          <p:cNvPr id="22538" name="Text Box 10"/>
          <p:cNvSpPr txBox="1">
            <a:spLocks noChangeArrowheads="1"/>
          </p:cNvSpPr>
          <p:nvPr/>
        </p:nvSpPr>
        <p:spPr bwMode="auto">
          <a:xfrm>
            <a:off x="4972050" y="2119313"/>
            <a:ext cx="100647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101=m</a:t>
            </a:r>
            <a:r>
              <a:rPr lang="en-US" altLang="en-US" baseline="-33000"/>
              <a:t>5</a:t>
            </a:r>
          </a:p>
        </p:txBody>
      </p:sp>
      <p:sp>
        <p:nvSpPr>
          <p:cNvPr id="22539" name="Text Box 11"/>
          <p:cNvSpPr txBox="1">
            <a:spLocks noChangeArrowheads="1"/>
          </p:cNvSpPr>
          <p:nvPr/>
        </p:nvSpPr>
        <p:spPr bwMode="auto">
          <a:xfrm>
            <a:off x="5943600" y="2120900"/>
            <a:ext cx="100647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111=m</a:t>
            </a:r>
            <a:r>
              <a:rPr lang="en-US" altLang="en-US" baseline="-33000"/>
              <a:t>7</a:t>
            </a:r>
          </a:p>
        </p:txBody>
      </p:sp>
      <p:sp>
        <p:nvSpPr>
          <p:cNvPr id="22540" name="Text Box 12"/>
          <p:cNvSpPr txBox="1">
            <a:spLocks noChangeArrowheads="1"/>
          </p:cNvSpPr>
          <p:nvPr/>
        </p:nvSpPr>
        <p:spPr bwMode="auto">
          <a:xfrm>
            <a:off x="1627188" y="2508250"/>
            <a:ext cx="3200400" cy="2178050"/>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xit" presetSubtype="16" fill="hold" nodeType="clickEffect">
                                  <p:stCondLst>
                                    <p:cond delay="0"/>
                                  </p:stCondLst>
                                  <p:childTnLst>
                                    <p:animEffect transition="out" filter="box(in)">
                                      <p:cBhvr additive="repl">
                                        <p:cTn id="6" dur="500"/>
                                        <p:tgtEl>
                                          <p:spTgt spid="22540"/>
                                        </p:tgtEl>
                                      </p:cBhvr>
                                    </p:animEffect>
                                    <p:set>
                                      <p:cBhvr additive="repl">
                                        <p:cTn id="7" dur="1" fill="hold">
                                          <p:stCondLst>
                                            <p:cond delay="499"/>
                                          </p:stCondLst>
                                        </p:cTn>
                                        <p:tgtEl>
                                          <p:spTgt spid="225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000" b="1">
                <a:solidFill>
                  <a:srgbClr val="345A35"/>
                </a:solidFill>
                <a:effectLst>
                  <a:outerShdw blurRad="38100" dist="38100" dir="2700000" algn="tl">
                    <a:srgbClr val="000000"/>
                  </a:outerShdw>
                </a:effectLst>
              </a:rPr>
              <a:t>Examples of Simplification with Karnaugh Maps</a:t>
            </a:r>
          </a:p>
        </p:txBody>
      </p:sp>
      <p:grpSp>
        <p:nvGrpSpPr>
          <p:cNvPr id="23554" name="Group 2"/>
          <p:cNvGrpSpPr>
            <a:grpSpLocks/>
          </p:cNvGrpSpPr>
          <p:nvPr/>
        </p:nvGrpSpPr>
        <p:grpSpPr bwMode="auto">
          <a:xfrm>
            <a:off x="228600" y="228600"/>
            <a:ext cx="8602663" cy="6011863"/>
            <a:chOff x="144" y="144"/>
            <a:chExt cx="5419" cy="3787"/>
          </a:xfrm>
        </p:grpSpPr>
        <p:grpSp>
          <p:nvGrpSpPr>
            <p:cNvPr id="23555" name="Group 3"/>
            <p:cNvGrpSpPr>
              <a:grpSpLocks/>
            </p:cNvGrpSpPr>
            <p:nvPr/>
          </p:nvGrpSpPr>
          <p:grpSpPr bwMode="auto">
            <a:xfrm>
              <a:off x="192" y="192"/>
              <a:ext cx="5371" cy="3739"/>
              <a:chOff x="192" y="192"/>
              <a:chExt cx="5371" cy="3739"/>
            </a:xfrm>
          </p:grpSpPr>
          <p:sp>
            <p:nvSpPr>
              <p:cNvPr id="23556" name="Line 4"/>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23557" name="Line 5"/>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3558" name="Rectangle 6"/>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2355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0" y="1646238"/>
            <a:ext cx="6737350" cy="2816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60" name="Text Box 8"/>
          <p:cNvSpPr txBox="1">
            <a:spLocks noChangeArrowheads="1"/>
          </p:cNvSpPr>
          <p:nvPr/>
        </p:nvSpPr>
        <p:spPr bwMode="auto">
          <a:xfrm>
            <a:off x="1627188" y="2184400"/>
            <a:ext cx="3200400" cy="2278063"/>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61" name="Text Box 9"/>
          <p:cNvSpPr txBox="1">
            <a:spLocks noChangeArrowheads="1"/>
          </p:cNvSpPr>
          <p:nvPr/>
        </p:nvSpPr>
        <p:spPr bwMode="auto">
          <a:xfrm>
            <a:off x="2379663" y="1974850"/>
            <a:ext cx="100647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000=m</a:t>
            </a:r>
            <a:r>
              <a:rPr lang="en-US" altLang="en-US" baseline="-33000"/>
              <a:t>0</a:t>
            </a:r>
          </a:p>
        </p:txBody>
      </p:sp>
      <p:sp>
        <p:nvSpPr>
          <p:cNvPr id="23562" name="Text Box 10"/>
          <p:cNvSpPr txBox="1">
            <a:spLocks noChangeArrowheads="1"/>
          </p:cNvSpPr>
          <p:nvPr/>
        </p:nvSpPr>
        <p:spPr bwMode="auto">
          <a:xfrm>
            <a:off x="3424238" y="1976438"/>
            <a:ext cx="100647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001=m</a:t>
            </a:r>
            <a:r>
              <a:rPr lang="en-US" altLang="en-US" baseline="-33000"/>
              <a:t>1</a:t>
            </a:r>
          </a:p>
        </p:txBody>
      </p:sp>
      <p:sp>
        <p:nvSpPr>
          <p:cNvPr id="23563" name="Text Box 11"/>
          <p:cNvSpPr txBox="1">
            <a:spLocks noChangeArrowheads="1"/>
          </p:cNvSpPr>
          <p:nvPr/>
        </p:nvSpPr>
        <p:spPr bwMode="auto">
          <a:xfrm>
            <a:off x="4430713" y="2011363"/>
            <a:ext cx="100647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011=m</a:t>
            </a:r>
            <a:r>
              <a:rPr lang="en-US" altLang="en-US" baseline="-33000"/>
              <a:t>3</a:t>
            </a:r>
          </a:p>
        </p:txBody>
      </p:sp>
      <p:sp>
        <p:nvSpPr>
          <p:cNvPr id="23564" name="Text Box 12"/>
          <p:cNvSpPr txBox="1">
            <a:spLocks noChangeArrowheads="1"/>
          </p:cNvSpPr>
          <p:nvPr/>
        </p:nvSpPr>
        <p:spPr bwMode="auto">
          <a:xfrm>
            <a:off x="5368925" y="1995488"/>
            <a:ext cx="1006475"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010=m</a:t>
            </a:r>
            <a:r>
              <a:rPr lang="en-US" altLang="en-US" baseline="-33000"/>
              <a:t>2</a:t>
            </a:r>
          </a:p>
        </p:txBody>
      </p:sp>
      <p:sp>
        <p:nvSpPr>
          <p:cNvPr id="23565" name="Text Box 13"/>
          <p:cNvSpPr txBox="1">
            <a:spLocks noChangeArrowheads="1"/>
          </p:cNvSpPr>
          <p:nvPr/>
        </p:nvSpPr>
        <p:spPr bwMode="auto">
          <a:xfrm>
            <a:off x="6411913" y="1995488"/>
            <a:ext cx="1006475"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111=m</a:t>
            </a:r>
            <a:r>
              <a:rPr lang="en-US" altLang="en-US" baseline="-33000"/>
              <a:t>7</a:t>
            </a:r>
          </a:p>
        </p:txBody>
      </p:sp>
      <p:sp>
        <p:nvSpPr>
          <p:cNvPr id="23566" name="Text Box 14"/>
          <p:cNvSpPr txBox="1">
            <a:spLocks noChangeArrowheads="1"/>
          </p:cNvSpPr>
          <p:nvPr/>
        </p:nvSpPr>
        <p:spPr bwMode="auto">
          <a:xfrm>
            <a:off x="7312025" y="1995488"/>
            <a:ext cx="1006475"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110=m</a:t>
            </a:r>
            <a:r>
              <a:rPr lang="en-US" altLang="en-US" baseline="-33000"/>
              <a:t>6</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356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2356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23563">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23564">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23565">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fill="hold" nodeType="clickEffect">
                                  <p:stCondLst>
                                    <p:cond delay="0"/>
                                  </p:stCondLst>
                                  <p:childTnLst>
                                    <p:set>
                                      <p:cBhvr additive="repl">
                                        <p:cTn id="26" dur="1" fill="hold">
                                          <p:stCondLst>
                                            <p:cond delay="0"/>
                                          </p:stCondLst>
                                        </p:cTn>
                                        <p:tgtEl>
                                          <p:spTgt spid="23566">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xit" presetSubtype="16" fill="hold" nodeType="clickEffect">
                                  <p:stCondLst>
                                    <p:cond delay="0"/>
                                  </p:stCondLst>
                                  <p:childTnLst>
                                    <p:animEffect transition="out" filter="box(in)">
                                      <p:cBhvr additive="repl">
                                        <p:cTn id="30" dur="500"/>
                                        <p:tgtEl>
                                          <p:spTgt spid="23560"/>
                                        </p:tgtEl>
                                      </p:cBhvr>
                                    </p:animEffect>
                                    <p:set>
                                      <p:cBhvr additive="repl">
                                        <p:cTn id="31" dur="1" fill="hold">
                                          <p:stCondLst>
                                            <p:cond delay="499"/>
                                          </p:stCondLst>
                                        </p:cTn>
                                        <p:tgtEl>
                                          <p:spTgt spid="235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000" b="1">
                <a:solidFill>
                  <a:srgbClr val="345A35"/>
                </a:solidFill>
                <a:effectLst>
                  <a:outerShdw blurRad="38100" dist="38100" dir="2700000" algn="tl">
                    <a:srgbClr val="000000"/>
                  </a:outerShdw>
                </a:effectLst>
              </a:rPr>
              <a:t>Examples of Simplification with Karnaugh Maps</a:t>
            </a:r>
          </a:p>
        </p:txBody>
      </p:sp>
      <p:grpSp>
        <p:nvGrpSpPr>
          <p:cNvPr id="24578" name="Group 2"/>
          <p:cNvGrpSpPr>
            <a:grpSpLocks/>
          </p:cNvGrpSpPr>
          <p:nvPr/>
        </p:nvGrpSpPr>
        <p:grpSpPr bwMode="auto">
          <a:xfrm>
            <a:off x="228600" y="228600"/>
            <a:ext cx="8602663" cy="6011863"/>
            <a:chOff x="144" y="144"/>
            <a:chExt cx="5419" cy="3787"/>
          </a:xfrm>
        </p:grpSpPr>
        <p:grpSp>
          <p:nvGrpSpPr>
            <p:cNvPr id="24579" name="Group 3"/>
            <p:cNvGrpSpPr>
              <a:grpSpLocks/>
            </p:cNvGrpSpPr>
            <p:nvPr/>
          </p:nvGrpSpPr>
          <p:grpSpPr bwMode="auto">
            <a:xfrm>
              <a:off x="192" y="192"/>
              <a:ext cx="5371" cy="3739"/>
              <a:chOff x="192" y="192"/>
              <a:chExt cx="5371" cy="3739"/>
            </a:xfrm>
          </p:grpSpPr>
          <p:sp>
            <p:nvSpPr>
              <p:cNvPr id="24580" name="Line 4"/>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24581" name="Line 5"/>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4582" name="Rectangle 6"/>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2458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213" y="1693863"/>
            <a:ext cx="6437312" cy="2695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84" name="Text Box 8"/>
          <p:cNvSpPr txBox="1">
            <a:spLocks noChangeArrowheads="1"/>
          </p:cNvSpPr>
          <p:nvPr/>
        </p:nvSpPr>
        <p:spPr bwMode="auto">
          <a:xfrm>
            <a:off x="1627188" y="2184400"/>
            <a:ext cx="3200400" cy="2278063"/>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585" name="Text Box 9"/>
          <p:cNvSpPr txBox="1">
            <a:spLocks noChangeArrowheads="1"/>
          </p:cNvSpPr>
          <p:nvPr/>
        </p:nvSpPr>
        <p:spPr bwMode="auto">
          <a:xfrm>
            <a:off x="2560638" y="2011363"/>
            <a:ext cx="100647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011=m</a:t>
            </a:r>
            <a:r>
              <a:rPr lang="en-US" altLang="en-US" baseline="-33000"/>
              <a:t>3</a:t>
            </a:r>
          </a:p>
        </p:txBody>
      </p:sp>
      <p:sp>
        <p:nvSpPr>
          <p:cNvPr id="24586" name="Text Box 10"/>
          <p:cNvSpPr txBox="1">
            <a:spLocks noChangeArrowheads="1"/>
          </p:cNvSpPr>
          <p:nvPr/>
        </p:nvSpPr>
        <p:spPr bwMode="auto">
          <a:xfrm>
            <a:off x="3676650" y="2011363"/>
            <a:ext cx="100647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010=m</a:t>
            </a:r>
            <a:r>
              <a:rPr lang="en-US" altLang="en-US" baseline="-33000"/>
              <a:t>2</a:t>
            </a:r>
          </a:p>
        </p:txBody>
      </p:sp>
      <p:sp>
        <p:nvSpPr>
          <p:cNvPr id="24587" name="Text Box 11"/>
          <p:cNvSpPr txBox="1">
            <a:spLocks noChangeArrowheads="1"/>
          </p:cNvSpPr>
          <p:nvPr/>
        </p:nvSpPr>
        <p:spPr bwMode="auto">
          <a:xfrm>
            <a:off x="4756150" y="2012950"/>
            <a:ext cx="100647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111=m</a:t>
            </a:r>
            <a:r>
              <a:rPr lang="en-US" altLang="en-US" baseline="-33000"/>
              <a:t>7</a:t>
            </a:r>
          </a:p>
        </p:txBody>
      </p:sp>
      <p:sp>
        <p:nvSpPr>
          <p:cNvPr id="24588" name="Text Box 12"/>
          <p:cNvSpPr txBox="1">
            <a:spLocks noChangeArrowheads="1"/>
          </p:cNvSpPr>
          <p:nvPr/>
        </p:nvSpPr>
        <p:spPr bwMode="auto">
          <a:xfrm>
            <a:off x="5727700" y="2012950"/>
            <a:ext cx="100647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110=m</a:t>
            </a:r>
            <a:r>
              <a:rPr lang="en-US" altLang="en-US" baseline="-33000"/>
              <a:t>6</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458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24586">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24587">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24588">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xit" presetSubtype="16" fill="hold" nodeType="clickEffect">
                                  <p:stCondLst>
                                    <p:cond delay="0"/>
                                  </p:stCondLst>
                                  <p:childTnLst>
                                    <p:animEffect transition="out" filter="box(in)">
                                      <p:cBhvr additive="repl">
                                        <p:cTn id="22" dur="500"/>
                                        <p:tgtEl>
                                          <p:spTgt spid="24584"/>
                                        </p:tgtEl>
                                      </p:cBhvr>
                                    </p:animEffect>
                                    <p:set>
                                      <p:cBhvr additive="repl">
                                        <p:cTn id="23" dur="1" fill="hold">
                                          <p:stCondLst>
                                            <p:cond delay="499"/>
                                          </p:stCondLst>
                                        </p:cTn>
                                        <p:tgtEl>
                                          <p:spTgt spid="245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25601"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000" b="1">
                <a:solidFill>
                  <a:srgbClr val="345A35"/>
                </a:solidFill>
                <a:effectLst>
                  <a:outerShdw blurRad="38100" dist="38100" dir="2700000" algn="tl">
                    <a:srgbClr val="000000"/>
                  </a:outerShdw>
                </a:effectLst>
              </a:rPr>
              <a:t>Examples of Simplification with Karnaugh Maps</a:t>
            </a:r>
          </a:p>
        </p:txBody>
      </p:sp>
      <p:grpSp>
        <p:nvGrpSpPr>
          <p:cNvPr id="25602" name="Group 2"/>
          <p:cNvGrpSpPr>
            <a:grpSpLocks/>
          </p:cNvGrpSpPr>
          <p:nvPr/>
        </p:nvGrpSpPr>
        <p:grpSpPr bwMode="auto">
          <a:xfrm>
            <a:off x="228600" y="228600"/>
            <a:ext cx="8602663" cy="6011863"/>
            <a:chOff x="144" y="144"/>
            <a:chExt cx="5419" cy="3787"/>
          </a:xfrm>
        </p:grpSpPr>
        <p:grpSp>
          <p:nvGrpSpPr>
            <p:cNvPr id="25603" name="Group 3"/>
            <p:cNvGrpSpPr>
              <a:grpSpLocks/>
            </p:cNvGrpSpPr>
            <p:nvPr/>
          </p:nvGrpSpPr>
          <p:grpSpPr bwMode="auto">
            <a:xfrm>
              <a:off x="192" y="192"/>
              <a:ext cx="5371" cy="3739"/>
              <a:chOff x="192" y="192"/>
              <a:chExt cx="5371" cy="3739"/>
            </a:xfrm>
          </p:grpSpPr>
          <p:sp>
            <p:nvSpPr>
              <p:cNvPr id="25604" name="Line 4"/>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25605" name="Line 5"/>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5606" name="Rectangle 6"/>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2560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1693863"/>
            <a:ext cx="6191250" cy="27352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8" name="Text Box 8"/>
          <p:cNvSpPr txBox="1">
            <a:spLocks noChangeArrowheads="1"/>
          </p:cNvSpPr>
          <p:nvPr/>
        </p:nvSpPr>
        <p:spPr bwMode="auto">
          <a:xfrm>
            <a:off x="1627188" y="2184400"/>
            <a:ext cx="6145212" cy="2278063"/>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xit" presetSubtype="16" fill="hold" nodeType="clickEffect">
                                  <p:stCondLst>
                                    <p:cond delay="0"/>
                                  </p:stCondLst>
                                  <p:childTnLst>
                                    <p:animEffect transition="out" filter="box(in)">
                                      <p:cBhvr additive="repl">
                                        <p:cTn id="6" dur="500"/>
                                        <p:tgtEl>
                                          <p:spTgt spid="25608"/>
                                        </p:tgtEl>
                                      </p:cBhvr>
                                    </p:animEffect>
                                    <p:set>
                                      <p:cBhvr additive="repl">
                                        <p:cTn id="7" dur="1" fill="hold">
                                          <p:stCondLst>
                                            <p:cond delay="499"/>
                                          </p:stCondLst>
                                        </p:cTn>
                                        <p:tgtEl>
                                          <p:spTgt spid="256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26625"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000" b="1">
                <a:solidFill>
                  <a:srgbClr val="345A35"/>
                </a:solidFill>
                <a:effectLst>
                  <a:outerShdw blurRad="38100" dist="38100" dir="2700000" algn="tl">
                    <a:srgbClr val="000000"/>
                  </a:outerShdw>
                </a:effectLst>
              </a:rPr>
              <a:t>Examples of Simplification with Karnaugh Maps</a:t>
            </a:r>
          </a:p>
        </p:txBody>
      </p:sp>
      <p:grpSp>
        <p:nvGrpSpPr>
          <p:cNvPr id="26626" name="Group 2"/>
          <p:cNvGrpSpPr>
            <a:grpSpLocks/>
          </p:cNvGrpSpPr>
          <p:nvPr/>
        </p:nvGrpSpPr>
        <p:grpSpPr bwMode="auto">
          <a:xfrm>
            <a:off x="228600" y="228600"/>
            <a:ext cx="8602663" cy="6011863"/>
            <a:chOff x="144" y="144"/>
            <a:chExt cx="5419" cy="3787"/>
          </a:xfrm>
        </p:grpSpPr>
        <p:grpSp>
          <p:nvGrpSpPr>
            <p:cNvPr id="26627" name="Group 3"/>
            <p:cNvGrpSpPr>
              <a:grpSpLocks/>
            </p:cNvGrpSpPr>
            <p:nvPr/>
          </p:nvGrpSpPr>
          <p:grpSpPr bwMode="auto">
            <a:xfrm>
              <a:off x="192" y="192"/>
              <a:ext cx="5371" cy="3739"/>
              <a:chOff x="192" y="192"/>
              <a:chExt cx="5371" cy="3739"/>
            </a:xfrm>
          </p:grpSpPr>
          <p:sp>
            <p:nvSpPr>
              <p:cNvPr id="26628" name="Line 4"/>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26629" name="Line 5"/>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6630" name="Rectangle 6"/>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266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1720850"/>
            <a:ext cx="6270625" cy="2708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32" name="Text Box 8"/>
          <p:cNvSpPr txBox="1">
            <a:spLocks noChangeArrowheads="1"/>
          </p:cNvSpPr>
          <p:nvPr/>
        </p:nvSpPr>
        <p:spPr bwMode="auto">
          <a:xfrm>
            <a:off x="1627188" y="2184400"/>
            <a:ext cx="6145212" cy="2278063"/>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xit" presetSubtype="16" fill="hold" nodeType="clickEffect">
                                  <p:stCondLst>
                                    <p:cond delay="0"/>
                                  </p:stCondLst>
                                  <p:childTnLst>
                                    <p:animEffect transition="out" filter="box(in)">
                                      <p:cBhvr additive="repl">
                                        <p:cTn id="6" dur="500"/>
                                        <p:tgtEl>
                                          <p:spTgt spid="26632"/>
                                        </p:tgtEl>
                                      </p:cBhvr>
                                    </p:animEffect>
                                    <p:set>
                                      <p:cBhvr additive="repl">
                                        <p:cTn id="7" dur="1" fill="hold">
                                          <p:stCondLst>
                                            <p:cond delay="499"/>
                                          </p:stCondLst>
                                        </p:cTn>
                                        <p:tgtEl>
                                          <p:spTgt spid="266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27649"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000" b="1">
                <a:solidFill>
                  <a:srgbClr val="345A35"/>
                </a:solidFill>
                <a:effectLst>
                  <a:outerShdw blurRad="38100" dist="38100" dir="2700000" algn="tl">
                    <a:srgbClr val="000000"/>
                  </a:outerShdw>
                </a:effectLst>
              </a:rPr>
              <a:t>Examples of Simplification with Karnaugh Maps</a:t>
            </a:r>
          </a:p>
          <a:p>
            <a:pPr algn="ctr" eaLnBrk="1" hangingPunct="1">
              <a:buClrTx/>
              <a:buFontTx/>
              <a:buNone/>
            </a:pPr>
            <a:r>
              <a:rPr lang="en-US" altLang="en-US" sz="2000" b="1">
                <a:solidFill>
                  <a:srgbClr val="345A35"/>
                </a:solidFill>
                <a:effectLst>
                  <a:outerShdw blurRad="38100" dist="38100" dir="2700000" algn="tl">
                    <a:srgbClr val="000000"/>
                  </a:outerShdw>
                </a:effectLst>
              </a:rPr>
              <a:t>ABC + ABC +ABC+ABC</a:t>
            </a:r>
          </a:p>
        </p:txBody>
      </p:sp>
      <p:grpSp>
        <p:nvGrpSpPr>
          <p:cNvPr id="27650" name="Group 2"/>
          <p:cNvGrpSpPr>
            <a:grpSpLocks/>
          </p:cNvGrpSpPr>
          <p:nvPr/>
        </p:nvGrpSpPr>
        <p:grpSpPr bwMode="auto">
          <a:xfrm>
            <a:off x="228600" y="228600"/>
            <a:ext cx="8602663" cy="6011863"/>
            <a:chOff x="144" y="144"/>
            <a:chExt cx="5419" cy="3787"/>
          </a:xfrm>
        </p:grpSpPr>
        <p:grpSp>
          <p:nvGrpSpPr>
            <p:cNvPr id="27651" name="Group 3"/>
            <p:cNvGrpSpPr>
              <a:grpSpLocks/>
            </p:cNvGrpSpPr>
            <p:nvPr/>
          </p:nvGrpSpPr>
          <p:grpSpPr bwMode="auto">
            <a:xfrm>
              <a:off x="192" y="192"/>
              <a:ext cx="5371" cy="3739"/>
              <a:chOff x="192" y="192"/>
              <a:chExt cx="5371" cy="3739"/>
            </a:xfrm>
          </p:grpSpPr>
          <p:sp>
            <p:nvSpPr>
              <p:cNvPr id="27652" name="Line 4"/>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27653" name="Line 5"/>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7654" name="Rectangle 6"/>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276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1189038"/>
            <a:ext cx="7697787" cy="48466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6" name="Text Box 8"/>
          <p:cNvSpPr txBox="1">
            <a:spLocks noChangeArrowheads="1"/>
          </p:cNvSpPr>
          <p:nvPr/>
        </p:nvSpPr>
        <p:spPr bwMode="auto">
          <a:xfrm>
            <a:off x="6492875" y="3840163"/>
            <a:ext cx="1973263" cy="1736725"/>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57" name="Text Box 9"/>
          <p:cNvSpPr txBox="1">
            <a:spLocks noChangeArrowheads="1"/>
          </p:cNvSpPr>
          <p:nvPr/>
        </p:nvSpPr>
        <p:spPr bwMode="auto">
          <a:xfrm>
            <a:off x="5065713" y="5541963"/>
            <a:ext cx="3292475" cy="457200"/>
          </a:xfrm>
          <a:prstGeom prst="rect">
            <a:avLst/>
          </a:prstGeom>
          <a:solidFill>
            <a:srgbClr val="FFFF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28673"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000" b="1">
                <a:solidFill>
                  <a:srgbClr val="345A35"/>
                </a:solidFill>
                <a:effectLst>
                  <a:outerShdw blurRad="38100" dist="38100" dir="2700000" algn="tl">
                    <a:srgbClr val="000000"/>
                  </a:outerShdw>
                </a:effectLst>
              </a:rPr>
              <a:t>Examples of Simplification with Karnaugh Maps</a:t>
            </a:r>
          </a:p>
        </p:txBody>
      </p:sp>
      <p:grpSp>
        <p:nvGrpSpPr>
          <p:cNvPr id="28674" name="Group 2"/>
          <p:cNvGrpSpPr>
            <a:grpSpLocks/>
          </p:cNvGrpSpPr>
          <p:nvPr/>
        </p:nvGrpSpPr>
        <p:grpSpPr bwMode="auto">
          <a:xfrm>
            <a:off x="228600" y="228600"/>
            <a:ext cx="8602663" cy="6011863"/>
            <a:chOff x="144" y="144"/>
            <a:chExt cx="5419" cy="3787"/>
          </a:xfrm>
        </p:grpSpPr>
        <p:grpSp>
          <p:nvGrpSpPr>
            <p:cNvPr id="28675" name="Group 3"/>
            <p:cNvGrpSpPr>
              <a:grpSpLocks/>
            </p:cNvGrpSpPr>
            <p:nvPr/>
          </p:nvGrpSpPr>
          <p:grpSpPr bwMode="auto">
            <a:xfrm>
              <a:off x="192" y="192"/>
              <a:ext cx="5371" cy="3739"/>
              <a:chOff x="192" y="192"/>
              <a:chExt cx="5371" cy="3739"/>
            </a:xfrm>
          </p:grpSpPr>
          <p:sp>
            <p:nvSpPr>
              <p:cNvPr id="28676" name="Line 4"/>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28677" name="Line 5"/>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8678" name="Rectangle 6"/>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286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119188"/>
            <a:ext cx="4389438" cy="56832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29697"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000" b="1">
                <a:solidFill>
                  <a:srgbClr val="345A35"/>
                </a:solidFill>
                <a:effectLst>
                  <a:outerShdw blurRad="38100" dist="38100" dir="2700000" algn="tl">
                    <a:srgbClr val="000000"/>
                  </a:outerShdw>
                </a:effectLst>
              </a:rPr>
              <a:t>Examples of Simplification with Karnaugh Maps</a:t>
            </a:r>
          </a:p>
        </p:txBody>
      </p:sp>
      <p:grpSp>
        <p:nvGrpSpPr>
          <p:cNvPr id="29698" name="Group 2"/>
          <p:cNvGrpSpPr>
            <a:grpSpLocks/>
          </p:cNvGrpSpPr>
          <p:nvPr/>
        </p:nvGrpSpPr>
        <p:grpSpPr bwMode="auto">
          <a:xfrm>
            <a:off x="228600" y="228600"/>
            <a:ext cx="8602663" cy="6011863"/>
            <a:chOff x="144" y="144"/>
            <a:chExt cx="5419" cy="3787"/>
          </a:xfrm>
        </p:grpSpPr>
        <p:grpSp>
          <p:nvGrpSpPr>
            <p:cNvPr id="29699" name="Group 3"/>
            <p:cNvGrpSpPr>
              <a:grpSpLocks/>
            </p:cNvGrpSpPr>
            <p:nvPr/>
          </p:nvGrpSpPr>
          <p:grpSpPr bwMode="auto">
            <a:xfrm>
              <a:off x="192" y="192"/>
              <a:ext cx="5371" cy="3739"/>
              <a:chOff x="192" y="192"/>
              <a:chExt cx="5371" cy="3739"/>
            </a:xfrm>
          </p:grpSpPr>
          <p:sp>
            <p:nvSpPr>
              <p:cNvPr id="29700" name="Line 4"/>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29701" name="Line 5"/>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29702" name="Rectangle 6"/>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2970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1189038"/>
            <a:ext cx="7697787" cy="48466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30721"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000" b="1">
                <a:solidFill>
                  <a:srgbClr val="345A35"/>
                </a:solidFill>
                <a:effectLst>
                  <a:outerShdw blurRad="38100" dist="38100" dir="2700000" algn="tl">
                    <a:srgbClr val="000000"/>
                  </a:outerShdw>
                </a:effectLst>
              </a:rPr>
              <a:t>Examples of Simplification with Karnaugh Maps</a:t>
            </a:r>
          </a:p>
        </p:txBody>
      </p:sp>
      <p:grpSp>
        <p:nvGrpSpPr>
          <p:cNvPr id="30722" name="Group 2"/>
          <p:cNvGrpSpPr>
            <a:grpSpLocks/>
          </p:cNvGrpSpPr>
          <p:nvPr/>
        </p:nvGrpSpPr>
        <p:grpSpPr bwMode="auto">
          <a:xfrm>
            <a:off x="228600" y="228600"/>
            <a:ext cx="8602663" cy="6011863"/>
            <a:chOff x="144" y="144"/>
            <a:chExt cx="5419" cy="3787"/>
          </a:xfrm>
        </p:grpSpPr>
        <p:grpSp>
          <p:nvGrpSpPr>
            <p:cNvPr id="30723" name="Group 3"/>
            <p:cNvGrpSpPr>
              <a:grpSpLocks/>
            </p:cNvGrpSpPr>
            <p:nvPr/>
          </p:nvGrpSpPr>
          <p:grpSpPr bwMode="auto">
            <a:xfrm>
              <a:off x="192" y="192"/>
              <a:ext cx="5371" cy="3739"/>
              <a:chOff x="192" y="192"/>
              <a:chExt cx="5371" cy="3739"/>
            </a:xfrm>
          </p:grpSpPr>
          <p:sp>
            <p:nvSpPr>
              <p:cNvPr id="30724" name="Line 4"/>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30725" name="Line 5"/>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30726" name="Rectangle 6"/>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307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3175" y="1452563"/>
            <a:ext cx="7048500" cy="3851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31745"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000" b="1">
                <a:solidFill>
                  <a:srgbClr val="345A35"/>
                </a:solidFill>
                <a:effectLst>
                  <a:outerShdw blurRad="38100" dist="38100" dir="2700000" algn="tl">
                    <a:srgbClr val="000000"/>
                  </a:outerShdw>
                </a:effectLst>
              </a:rPr>
              <a:t>Larger 4-variable Karnaugh Maps</a:t>
            </a:r>
          </a:p>
        </p:txBody>
      </p:sp>
      <p:grpSp>
        <p:nvGrpSpPr>
          <p:cNvPr id="31746" name="Group 2"/>
          <p:cNvGrpSpPr>
            <a:grpSpLocks/>
          </p:cNvGrpSpPr>
          <p:nvPr/>
        </p:nvGrpSpPr>
        <p:grpSpPr bwMode="auto">
          <a:xfrm>
            <a:off x="228600" y="228600"/>
            <a:ext cx="8602663" cy="6011863"/>
            <a:chOff x="144" y="144"/>
            <a:chExt cx="5419" cy="3787"/>
          </a:xfrm>
        </p:grpSpPr>
        <p:grpSp>
          <p:nvGrpSpPr>
            <p:cNvPr id="31747" name="Group 3"/>
            <p:cNvGrpSpPr>
              <a:grpSpLocks/>
            </p:cNvGrpSpPr>
            <p:nvPr/>
          </p:nvGrpSpPr>
          <p:grpSpPr bwMode="auto">
            <a:xfrm>
              <a:off x="192" y="192"/>
              <a:ext cx="5371" cy="3739"/>
              <a:chOff x="192" y="192"/>
              <a:chExt cx="5371" cy="3739"/>
            </a:xfrm>
          </p:grpSpPr>
          <p:sp>
            <p:nvSpPr>
              <p:cNvPr id="31748" name="Line 4"/>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31749" name="Line 5"/>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31750" name="Rectangle 6"/>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317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888" y="1006475"/>
            <a:ext cx="5522912" cy="53403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52" name="Text Box 8"/>
          <p:cNvSpPr txBox="1">
            <a:spLocks noChangeArrowheads="1"/>
          </p:cNvSpPr>
          <p:nvPr/>
        </p:nvSpPr>
        <p:spPr bwMode="auto">
          <a:xfrm>
            <a:off x="4757738" y="2393950"/>
            <a:ext cx="652462"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2800"/>
              <a:t>m</a:t>
            </a:r>
            <a:r>
              <a:rPr lang="en-US" altLang="en-US" sz="2800" baseline="-33000"/>
              <a:t>0</a:t>
            </a:r>
          </a:p>
        </p:txBody>
      </p:sp>
      <p:sp>
        <p:nvSpPr>
          <p:cNvPr id="31753" name="Text Box 9"/>
          <p:cNvSpPr txBox="1">
            <a:spLocks noChangeArrowheads="1"/>
          </p:cNvSpPr>
          <p:nvPr/>
        </p:nvSpPr>
        <p:spPr bwMode="auto">
          <a:xfrm>
            <a:off x="5621338" y="2393950"/>
            <a:ext cx="652462"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2800"/>
              <a:t>m</a:t>
            </a:r>
            <a:r>
              <a:rPr lang="en-US" altLang="en-US" sz="2800" baseline="-33000"/>
              <a:t>1</a:t>
            </a:r>
          </a:p>
        </p:txBody>
      </p:sp>
      <p:sp>
        <p:nvSpPr>
          <p:cNvPr id="31754" name="Text Box 10"/>
          <p:cNvSpPr txBox="1">
            <a:spLocks noChangeArrowheads="1"/>
          </p:cNvSpPr>
          <p:nvPr/>
        </p:nvSpPr>
        <p:spPr bwMode="auto">
          <a:xfrm>
            <a:off x="6557963" y="2393950"/>
            <a:ext cx="652462"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2800"/>
              <a:t>m</a:t>
            </a:r>
            <a:r>
              <a:rPr lang="en-US" altLang="en-US" sz="2800" baseline="-33000"/>
              <a:t>3</a:t>
            </a:r>
          </a:p>
        </p:txBody>
      </p:sp>
      <p:sp>
        <p:nvSpPr>
          <p:cNvPr id="31755" name="Text Box 11"/>
          <p:cNvSpPr txBox="1">
            <a:spLocks noChangeArrowheads="1"/>
          </p:cNvSpPr>
          <p:nvPr/>
        </p:nvSpPr>
        <p:spPr bwMode="auto">
          <a:xfrm>
            <a:off x="7602538" y="2393950"/>
            <a:ext cx="652462"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2800"/>
              <a:t>m</a:t>
            </a:r>
            <a:r>
              <a:rPr lang="en-US" altLang="en-US" sz="2800" baseline="-33000"/>
              <a:t>2</a:t>
            </a:r>
          </a:p>
        </p:txBody>
      </p:sp>
      <p:sp>
        <p:nvSpPr>
          <p:cNvPr id="31756" name="Text Box 12"/>
          <p:cNvSpPr txBox="1">
            <a:spLocks noChangeArrowheads="1"/>
          </p:cNvSpPr>
          <p:nvPr/>
        </p:nvSpPr>
        <p:spPr bwMode="auto">
          <a:xfrm>
            <a:off x="4757738" y="3257550"/>
            <a:ext cx="652462"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2800"/>
              <a:t>m</a:t>
            </a:r>
            <a:r>
              <a:rPr lang="en-US" altLang="en-US" sz="2800" baseline="-33000"/>
              <a:t>4</a:t>
            </a:r>
          </a:p>
        </p:txBody>
      </p:sp>
      <p:sp>
        <p:nvSpPr>
          <p:cNvPr id="31757" name="Text Box 13"/>
          <p:cNvSpPr txBox="1">
            <a:spLocks noChangeArrowheads="1"/>
          </p:cNvSpPr>
          <p:nvPr/>
        </p:nvSpPr>
        <p:spPr bwMode="auto">
          <a:xfrm>
            <a:off x="5657850" y="3257550"/>
            <a:ext cx="652463"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2800"/>
              <a:t>m</a:t>
            </a:r>
            <a:r>
              <a:rPr lang="en-US" altLang="en-US" sz="2800" baseline="-33000"/>
              <a:t>5</a:t>
            </a:r>
          </a:p>
        </p:txBody>
      </p:sp>
      <p:sp>
        <p:nvSpPr>
          <p:cNvPr id="31758" name="Text Box 14"/>
          <p:cNvSpPr txBox="1">
            <a:spLocks noChangeArrowheads="1"/>
          </p:cNvSpPr>
          <p:nvPr/>
        </p:nvSpPr>
        <p:spPr bwMode="auto">
          <a:xfrm>
            <a:off x="6594475" y="3257550"/>
            <a:ext cx="652463"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2800"/>
              <a:t>m</a:t>
            </a:r>
            <a:r>
              <a:rPr lang="en-US" altLang="en-US" sz="2800" baseline="-33000"/>
              <a:t>7</a:t>
            </a:r>
          </a:p>
        </p:txBody>
      </p:sp>
      <p:sp>
        <p:nvSpPr>
          <p:cNvPr id="31759" name="Text Box 15"/>
          <p:cNvSpPr txBox="1">
            <a:spLocks noChangeArrowheads="1"/>
          </p:cNvSpPr>
          <p:nvPr/>
        </p:nvSpPr>
        <p:spPr bwMode="auto">
          <a:xfrm>
            <a:off x="7566025" y="3257550"/>
            <a:ext cx="652463"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2800"/>
              <a:t>m</a:t>
            </a:r>
            <a:r>
              <a:rPr lang="en-US" altLang="en-US" sz="2800" baseline="-33000"/>
              <a:t>6</a:t>
            </a:r>
          </a:p>
        </p:txBody>
      </p:sp>
      <p:sp>
        <p:nvSpPr>
          <p:cNvPr id="31760" name="Text Box 16"/>
          <p:cNvSpPr txBox="1">
            <a:spLocks noChangeArrowheads="1"/>
          </p:cNvSpPr>
          <p:nvPr/>
        </p:nvSpPr>
        <p:spPr bwMode="auto">
          <a:xfrm>
            <a:off x="4735513" y="4229100"/>
            <a:ext cx="784225"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2800"/>
              <a:t>m</a:t>
            </a:r>
            <a:r>
              <a:rPr lang="en-US" altLang="en-US" sz="2800" baseline="-33000"/>
              <a:t>12</a:t>
            </a:r>
          </a:p>
        </p:txBody>
      </p:sp>
      <p:sp>
        <p:nvSpPr>
          <p:cNvPr id="31761" name="Text Box 17"/>
          <p:cNvSpPr txBox="1">
            <a:spLocks noChangeArrowheads="1"/>
          </p:cNvSpPr>
          <p:nvPr/>
        </p:nvSpPr>
        <p:spPr bwMode="auto">
          <a:xfrm>
            <a:off x="4770438" y="5202238"/>
            <a:ext cx="784225"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2800"/>
              <a:t>m</a:t>
            </a:r>
            <a:r>
              <a:rPr lang="en-US" altLang="en-US" sz="2800" baseline="-33000"/>
              <a:t>8</a:t>
            </a:r>
          </a:p>
        </p:txBody>
      </p:sp>
      <p:sp>
        <p:nvSpPr>
          <p:cNvPr id="31762" name="Text Box 18"/>
          <p:cNvSpPr txBox="1">
            <a:spLocks noChangeArrowheads="1"/>
          </p:cNvSpPr>
          <p:nvPr/>
        </p:nvSpPr>
        <p:spPr bwMode="auto">
          <a:xfrm>
            <a:off x="5670550" y="5202238"/>
            <a:ext cx="784225"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2800"/>
              <a:t>m</a:t>
            </a:r>
            <a:r>
              <a:rPr lang="en-US" altLang="en-US" sz="2800" baseline="-33000"/>
              <a:t>9</a:t>
            </a:r>
          </a:p>
        </p:txBody>
      </p:sp>
      <p:sp>
        <p:nvSpPr>
          <p:cNvPr id="31763" name="Text Box 19"/>
          <p:cNvSpPr txBox="1">
            <a:spLocks noChangeArrowheads="1"/>
          </p:cNvSpPr>
          <p:nvPr/>
        </p:nvSpPr>
        <p:spPr bwMode="auto">
          <a:xfrm>
            <a:off x="6607175" y="5202238"/>
            <a:ext cx="784225"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2800"/>
              <a:t>m</a:t>
            </a:r>
            <a:r>
              <a:rPr lang="en-US" altLang="en-US" sz="2800" baseline="-33000"/>
              <a:t>11</a:t>
            </a:r>
          </a:p>
        </p:txBody>
      </p:sp>
      <p:sp>
        <p:nvSpPr>
          <p:cNvPr id="31764" name="Text Box 20"/>
          <p:cNvSpPr txBox="1">
            <a:spLocks noChangeArrowheads="1"/>
          </p:cNvSpPr>
          <p:nvPr/>
        </p:nvSpPr>
        <p:spPr bwMode="auto">
          <a:xfrm>
            <a:off x="7578725" y="5167313"/>
            <a:ext cx="784225"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2800"/>
              <a:t>m</a:t>
            </a:r>
            <a:r>
              <a:rPr lang="en-US" altLang="en-US" sz="2800" baseline="-33000"/>
              <a:t>10</a:t>
            </a:r>
          </a:p>
        </p:txBody>
      </p:sp>
      <p:sp>
        <p:nvSpPr>
          <p:cNvPr id="31765" name="Text Box 21"/>
          <p:cNvSpPr txBox="1">
            <a:spLocks noChangeArrowheads="1"/>
          </p:cNvSpPr>
          <p:nvPr/>
        </p:nvSpPr>
        <p:spPr bwMode="auto">
          <a:xfrm>
            <a:off x="7578725" y="4230688"/>
            <a:ext cx="784225"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2800"/>
              <a:t>m</a:t>
            </a:r>
            <a:r>
              <a:rPr lang="en-US" altLang="en-US" sz="2800" baseline="-33000"/>
              <a:t>14</a:t>
            </a:r>
          </a:p>
        </p:txBody>
      </p:sp>
      <p:sp>
        <p:nvSpPr>
          <p:cNvPr id="31766" name="Text Box 22"/>
          <p:cNvSpPr txBox="1">
            <a:spLocks noChangeArrowheads="1"/>
          </p:cNvSpPr>
          <p:nvPr/>
        </p:nvSpPr>
        <p:spPr bwMode="auto">
          <a:xfrm>
            <a:off x="6570663" y="4230688"/>
            <a:ext cx="784225"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2800"/>
              <a:t>m</a:t>
            </a:r>
            <a:r>
              <a:rPr lang="en-US" altLang="en-US" sz="2800" baseline="-33000"/>
              <a:t>15</a:t>
            </a:r>
          </a:p>
        </p:txBody>
      </p:sp>
      <p:sp>
        <p:nvSpPr>
          <p:cNvPr id="31767" name="Text Box 23"/>
          <p:cNvSpPr txBox="1">
            <a:spLocks noChangeArrowheads="1"/>
          </p:cNvSpPr>
          <p:nvPr/>
        </p:nvSpPr>
        <p:spPr bwMode="auto">
          <a:xfrm>
            <a:off x="5707063" y="4232275"/>
            <a:ext cx="784225"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2800"/>
              <a:t>m</a:t>
            </a:r>
            <a:r>
              <a:rPr lang="en-US" altLang="en-US" sz="2800" baseline="-33000"/>
              <a:t>13</a:t>
            </a:r>
          </a:p>
        </p:txBody>
      </p:sp>
      <p:graphicFrame>
        <p:nvGraphicFramePr>
          <p:cNvPr id="31768" name="Group 24"/>
          <p:cNvGraphicFramePr>
            <a:graphicFrameLocks noGrp="1"/>
          </p:cNvGraphicFramePr>
          <p:nvPr/>
        </p:nvGraphicFramePr>
        <p:xfrm>
          <a:off x="576263" y="612775"/>
          <a:ext cx="1666875" cy="6532563"/>
        </p:xfrm>
        <a:graphic>
          <a:graphicData uri="http://schemas.openxmlformats.org/drawingml/2006/table">
            <a:tbl>
              <a:tblPr/>
              <a:tblGrid>
                <a:gridCol w="831850">
                  <a:extLst>
                    <a:ext uri="{9D8B030D-6E8A-4147-A177-3AD203B41FA5}">
                      <a16:colId xmlns:a16="http://schemas.microsoft.com/office/drawing/2014/main" val="3703835634"/>
                    </a:ext>
                  </a:extLst>
                </a:gridCol>
                <a:gridCol w="835025">
                  <a:extLst>
                    <a:ext uri="{9D8B030D-6E8A-4147-A177-3AD203B41FA5}">
                      <a16:colId xmlns:a16="http://schemas.microsoft.com/office/drawing/2014/main" val="1420480757"/>
                    </a:ext>
                  </a:extLst>
                </a:gridCol>
              </a:tblGrid>
              <a:tr h="3841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1"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ABCD</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B3B3B3"/>
                    </a:solid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1"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m</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B3B3B3"/>
                    </a:solidFill>
                  </a:tcPr>
                </a:tc>
                <a:extLst>
                  <a:ext uri="{0D108BD9-81ED-4DB2-BD59-A6C34878D82A}">
                    <a16:rowId xmlns:a16="http://schemas.microsoft.com/office/drawing/2014/main" val="3461576005"/>
                  </a:ext>
                </a:extLst>
              </a:tr>
              <a:tr h="3841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1"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0000</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0"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m0</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extLst>
                  <a:ext uri="{0D108BD9-81ED-4DB2-BD59-A6C34878D82A}">
                    <a16:rowId xmlns:a16="http://schemas.microsoft.com/office/drawing/2014/main" val="3136421408"/>
                  </a:ext>
                </a:extLst>
              </a:tr>
              <a:tr h="3841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1"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0001</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1"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m1</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3484334240"/>
                  </a:ext>
                </a:extLst>
              </a:tr>
              <a:tr h="3841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1"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0010</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1"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m2</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extLst>
                  <a:ext uri="{0D108BD9-81ED-4DB2-BD59-A6C34878D82A}">
                    <a16:rowId xmlns:a16="http://schemas.microsoft.com/office/drawing/2014/main" val="3594054234"/>
                  </a:ext>
                </a:extLst>
              </a:tr>
              <a:tr h="3841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1"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0011</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1"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m3</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1608695201"/>
                  </a:ext>
                </a:extLst>
              </a:tr>
              <a:tr h="3841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1"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0100</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1"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m4</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extLst>
                  <a:ext uri="{0D108BD9-81ED-4DB2-BD59-A6C34878D82A}">
                    <a16:rowId xmlns:a16="http://schemas.microsoft.com/office/drawing/2014/main" val="4684419"/>
                  </a:ext>
                </a:extLst>
              </a:tr>
              <a:tr h="3841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1"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0101</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1"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m5</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4170822583"/>
                  </a:ext>
                </a:extLst>
              </a:tr>
              <a:tr h="3841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1"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0110</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1"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m6</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extLst>
                  <a:ext uri="{0D108BD9-81ED-4DB2-BD59-A6C34878D82A}">
                    <a16:rowId xmlns:a16="http://schemas.microsoft.com/office/drawing/2014/main" val="2101469766"/>
                  </a:ext>
                </a:extLst>
              </a:tr>
              <a:tr h="3841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1"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0111</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1"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m7</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1569675806"/>
                  </a:ext>
                </a:extLst>
              </a:tr>
              <a:tr h="3841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1"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1000</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1"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m8</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extLst>
                  <a:ext uri="{0D108BD9-81ED-4DB2-BD59-A6C34878D82A}">
                    <a16:rowId xmlns:a16="http://schemas.microsoft.com/office/drawing/2014/main" val="3543851201"/>
                  </a:ext>
                </a:extLst>
              </a:tr>
              <a:tr h="3841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1"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1001</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0"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m9</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4102257302"/>
                  </a:ext>
                </a:extLst>
              </a:tr>
              <a:tr h="3841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0"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1010</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0"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m10</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extLst>
                  <a:ext uri="{0D108BD9-81ED-4DB2-BD59-A6C34878D82A}">
                    <a16:rowId xmlns:a16="http://schemas.microsoft.com/office/drawing/2014/main" val="2779436650"/>
                  </a:ext>
                </a:extLst>
              </a:tr>
              <a:tr h="3841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0"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1011</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0"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m11</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2318800755"/>
                  </a:ext>
                </a:extLst>
              </a:tr>
              <a:tr h="3841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0"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1100</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0"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m12</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extLst>
                  <a:ext uri="{0D108BD9-81ED-4DB2-BD59-A6C34878D82A}">
                    <a16:rowId xmlns:a16="http://schemas.microsoft.com/office/drawing/2014/main" val="1121542824"/>
                  </a:ext>
                </a:extLst>
              </a:tr>
              <a:tr h="3841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0"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1101</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0"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m13</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3376313650"/>
                  </a:ext>
                </a:extLst>
              </a:tr>
              <a:tr h="3841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0"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1110</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0"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m14</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CCCCCC"/>
                    </a:solidFill>
                  </a:tcPr>
                </a:tc>
                <a:extLst>
                  <a:ext uri="{0D108BD9-81ED-4DB2-BD59-A6C34878D82A}">
                    <a16:rowId xmlns:a16="http://schemas.microsoft.com/office/drawing/2014/main" val="2318167848"/>
                  </a:ext>
                </a:extLst>
              </a:tr>
              <a:tr h="384175">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1"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1111</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lvl1pPr>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panose="020B0604020202020204" pitchFamily="34" charset="0"/>
                          <a:cs typeface="Noto Sans CJK SC Regular" charset="0"/>
                        </a:defRPr>
                      </a:lvl1pPr>
                      <a:lvl2pPr>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Noto Sans CJK SC Regular" charset="0"/>
                        </a:defRPr>
                      </a:lvl2pPr>
                      <a:lvl3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panose="020B0604020202020204" pitchFamily="34" charset="0"/>
                          <a:cs typeface="Noto Sans CJK SC Regular" charset="0"/>
                        </a:defRPr>
                      </a:lvl3pPr>
                      <a:lvl4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marL="0" marR="0" lvl="0" indent="0" algn="l" defTabSz="457200" rtl="0" eaLnBrk="0" fontAlgn="base" latinLnBrk="0" hangingPunct="0">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en-US" sz="1800" b="0" i="0" u="none" strike="noStrike" cap="none" normalizeH="0" baseline="0" smtClean="0">
                          <a:ln>
                            <a:noFill/>
                          </a:ln>
                          <a:solidFill>
                            <a:srgbClr val="000000"/>
                          </a:solidFill>
                          <a:effectLst/>
                          <a:latin typeface="Arial" panose="020B0604020202020204" pitchFamily="34" charset="0"/>
                          <a:cs typeface="Noto Sans CJK SC Regular" charset="0"/>
                        </a:rPr>
                        <a:t>m15</a:t>
                      </a:r>
                    </a:p>
                  </a:txBody>
                  <a:tcPr marL="90000" marR="90000" marT="92358"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4147513182"/>
                  </a:ext>
                </a:extLst>
              </a:tr>
            </a:tbl>
          </a:graphicData>
        </a:graphic>
      </p:graphicFrame>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3175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3175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31755">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31754">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31756">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fill="hold" nodeType="clickEffect">
                                  <p:stCondLst>
                                    <p:cond delay="0"/>
                                  </p:stCondLst>
                                  <p:childTnLst>
                                    <p:set>
                                      <p:cBhvr additive="repl">
                                        <p:cTn id="26" dur="1" fill="hold">
                                          <p:stCondLst>
                                            <p:cond delay="0"/>
                                          </p:stCondLst>
                                        </p:cTn>
                                        <p:tgtEl>
                                          <p:spTgt spid="31757">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fill="hold" nodeType="clickEffect">
                                  <p:stCondLst>
                                    <p:cond delay="0"/>
                                  </p:stCondLst>
                                  <p:childTnLst>
                                    <p:set>
                                      <p:cBhvr additive="repl">
                                        <p:cTn id="30" dur="1" fill="hold">
                                          <p:stCondLst>
                                            <p:cond delay="0"/>
                                          </p:stCondLst>
                                        </p:cTn>
                                        <p:tgtEl>
                                          <p:spTgt spid="31759">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fill="hold" nodeType="clickEffect">
                                  <p:stCondLst>
                                    <p:cond delay="0"/>
                                  </p:stCondLst>
                                  <p:childTnLst>
                                    <p:set>
                                      <p:cBhvr additive="repl">
                                        <p:cTn id="34" dur="1" fill="hold">
                                          <p:stCondLst>
                                            <p:cond delay="0"/>
                                          </p:stCondLst>
                                        </p:cTn>
                                        <p:tgtEl>
                                          <p:spTgt spid="31758">
                                            <p:txEl>
                                              <p:pRg st="0" end="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fill="hold" nodeType="clickEffect">
                                  <p:stCondLst>
                                    <p:cond delay="0"/>
                                  </p:stCondLst>
                                  <p:childTnLst>
                                    <p:set>
                                      <p:cBhvr additive="repl">
                                        <p:cTn id="38" dur="1" fill="hold">
                                          <p:stCondLst>
                                            <p:cond delay="0"/>
                                          </p:stCondLst>
                                        </p:cTn>
                                        <p:tgtEl>
                                          <p:spTgt spid="31761">
                                            <p:txEl>
                                              <p:pRg st="0" end="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fill="hold" nodeType="clickEffect">
                                  <p:stCondLst>
                                    <p:cond delay="0"/>
                                  </p:stCondLst>
                                  <p:childTnLst>
                                    <p:set>
                                      <p:cBhvr additive="repl">
                                        <p:cTn id="42" dur="1" fill="hold">
                                          <p:stCondLst>
                                            <p:cond delay="0"/>
                                          </p:stCondLst>
                                        </p:cTn>
                                        <p:tgtEl>
                                          <p:spTgt spid="31762">
                                            <p:txEl>
                                              <p:pRg st="0" end="0"/>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fill="hold" nodeType="clickEffect">
                                  <p:stCondLst>
                                    <p:cond delay="0"/>
                                  </p:stCondLst>
                                  <p:childTnLst>
                                    <p:set>
                                      <p:cBhvr additive="repl">
                                        <p:cTn id="46" dur="1" fill="hold">
                                          <p:stCondLst>
                                            <p:cond delay="0"/>
                                          </p:stCondLst>
                                        </p:cTn>
                                        <p:tgtEl>
                                          <p:spTgt spid="31764">
                                            <p:txEl>
                                              <p:pRg st="0" end="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fill="hold" nodeType="clickEffect">
                                  <p:stCondLst>
                                    <p:cond delay="0"/>
                                  </p:stCondLst>
                                  <p:childTnLst>
                                    <p:set>
                                      <p:cBhvr additive="repl">
                                        <p:cTn id="50" dur="1" fill="hold">
                                          <p:stCondLst>
                                            <p:cond delay="0"/>
                                          </p:stCondLst>
                                        </p:cTn>
                                        <p:tgtEl>
                                          <p:spTgt spid="31763">
                                            <p:txEl>
                                              <p:pRg st="0" end="0"/>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fill="hold" nodeType="clickEffect">
                                  <p:stCondLst>
                                    <p:cond delay="0"/>
                                  </p:stCondLst>
                                  <p:childTnLst>
                                    <p:set>
                                      <p:cBhvr additive="repl">
                                        <p:cTn id="54" dur="1" fill="hold">
                                          <p:stCondLst>
                                            <p:cond delay="0"/>
                                          </p:stCondLst>
                                        </p:cTn>
                                        <p:tgtEl>
                                          <p:spTgt spid="31760">
                                            <p:txEl>
                                              <p:pRg st="0" end="0"/>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fill="hold" nodeType="clickEffect">
                                  <p:stCondLst>
                                    <p:cond delay="0"/>
                                  </p:stCondLst>
                                  <p:childTnLst>
                                    <p:set>
                                      <p:cBhvr additive="repl">
                                        <p:cTn id="58" dur="1" fill="hold">
                                          <p:stCondLst>
                                            <p:cond delay="0"/>
                                          </p:stCondLst>
                                        </p:cTn>
                                        <p:tgtEl>
                                          <p:spTgt spid="31767">
                                            <p:txEl>
                                              <p:pRg st="0" end="0"/>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fill="hold" nodeType="clickEffect">
                                  <p:stCondLst>
                                    <p:cond delay="0"/>
                                  </p:stCondLst>
                                  <p:childTnLst>
                                    <p:set>
                                      <p:cBhvr additive="repl">
                                        <p:cTn id="62" dur="1" fill="hold">
                                          <p:stCondLst>
                                            <p:cond delay="0"/>
                                          </p:stCondLst>
                                        </p:cTn>
                                        <p:tgtEl>
                                          <p:spTgt spid="31765">
                                            <p:txEl>
                                              <p:pRg st="0" end="0"/>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fill="hold" nodeType="clickEffect">
                                  <p:stCondLst>
                                    <p:cond delay="0"/>
                                  </p:stCondLst>
                                  <p:childTnLst>
                                    <p:set>
                                      <p:cBhvr additive="repl">
                                        <p:cTn id="66" dur="1" fill="hold">
                                          <p:stCondLst>
                                            <p:cond delay="0"/>
                                          </p:stCondLst>
                                        </p:cTn>
                                        <p:tgtEl>
                                          <p:spTgt spid="3176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5121" name="Text Box 1"/>
          <p:cNvSpPr txBox="1">
            <a:spLocks noChangeArrowheads="1"/>
          </p:cNvSpPr>
          <p:nvPr/>
        </p:nvSpPr>
        <p:spPr bwMode="auto">
          <a:xfrm>
            <a:off x="457200" y="2590800"/>
            <a:ext cx="8229600"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400" b="1">
                <a:solidFill>
                  <a:srgbClr val="345A35"/>
                </a:solidFill>
                <a:effectLst>
                  <a:outerShdw blurRad="38100" dist="38100" dir="2700000" algn="tl">
                    <a:srgbClr val="000000"/>
                  </a:outerShdw>
                </a:effectLst>
              </a:rPr>
              <a:t>4-8  The Karnaugh Map </a:t>
            </a:r>
          </a:p>
        </p:txBody>
      </p:sp>
      <p:grpSp>
        <p:nvGrpSpPr>
          <p:cNvPr id="5122" name="Group 2"/>
          <p:cNvGrpSpPr>
            <a:grpSpLocks/>
          </p:cNvGrpSpPr>
          <p:nvPr/>
        </p:nvGrpSpPr>
        <p:grpSpPr bwMode="auto">
          <a:xfrm>
            <a:off x="228600" y="228600"/>
            <a:ext cx="8602663" cy="6011863"/>
            <a:chOff x="144" y="144"/>
            <a:chExt cx="5419" cy="3787"/>
          </a:xfrm>
        </p:grpSpPr>
        <p:grpSp>
          <p:nvGrpSpPr>
            <p:cNvPr id="5123" name="Group 3"/>
            <p:cNvGrpSpPr>
              <a:grpSpLocks/>
            </p:cNvGrpSpPr>
            <p:nvPr/>
          </p:nvGrpSpPr>
          <p:grpSpPr bwMode="auto">
            <a:xfrm>
              <a:off x="192" y="192"/>
              <a:ext cx="5371" cy="3739"/>
              <a:chOff x="192" y="192"/>
              <a:chExt cx="5371" cy="3739"/>
            </a:xfrm>
          </p:grpSpPr>
          <p:sp>
            <p:nvSpPr>
              <p:cNvPr id="5124" name="Line 4"/>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5125" name="Line 5"/>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5126" name="Rectangle 6"/>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22" presetClass="entr" presetSubtype="8" fill="hold" nodeType="withEffect">
                                  <p:stCondLst>
                                    <p:cond delay="0"/>
                                  </p:stCondLst>
                                  <p:childTnLst>
                                    <p:set>
                                      <p:cBhvr additive="repl">
                                        <p:cTn id="6" dur="1" fill="hold">
                                          <p:stCondLst>
                                            <p:cond delay="0"/>
                                          </p:stCondLst>
                                        </p:cTn>
                                        <p:tgtEl>
                                          <p:spTgt spid="5121"/>
                                        </p:tgtEl>
                                        <p:attrNameLst>
                                          <p:attrName>style.visibility</p:attrName>
                                        </p:attrNameLst>
                                      </p:cBhvr>
                                      <p:to>
                                        <p:strVal val="visible"/>
                                      </p:to>
                                    </p:set>
                                    <p:animEffect transition="in" filter="wipe(left)">
                                      <p:cBhvr additive="repl">
                                        <p:cTn id="7" dur="1000"/>
                                        <p:tgtEl>
                                          <p:spTgt spid="5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32769"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600">
                <a:solidFill>
                  <a:srgbClr val="345A35"/>
                </a:solidFill>
                <a:effectLst>
                  <a:outerShdw blurRad="38100" dist="38100" dir="2700000" algn="tl">
                    <a:srgbClr val="000000"/>
                  </a:outerShdw>
                </a:effectLst>
              </a:rPr>
              <a:t>Figure 4–23</a:t>
            </a:r>
            <a:r>
              <a:rPr lang="en-US" altLang="en-US" sz="1600" b="1">
                <a:solidFill>
                  <a:srgbClr val="345A35"/>
                </a:solidFill>
                <a:effectLst>
                  <a:outerShdw blurRad="38100" dist="38100" dir="2700000" algn="tl">
                    <a:srgbClr val="000000"/>
                  </a:outerShdw>
                </a:effectLst>
              </a:rPr>
              <a:t>      Adjacent cells on a Karnaugh map are those that differ by only one variable. Arrows point between adjacent cells.</a:t>
            </a:r>
            <a:r>
              <a:rPr lang="en-US" altLang="en-US" sz="700" b="1">
                <a:solidFill>
                  <a:srgbClr val="345A35"/>
                </a:solidFill>
                <a:effectLst>
                  <a:outerShdw blurRad="38100" dist="38100" dir="2700000" algn="tl">
                    <a:srgbClr val="000000"/>
                  </a:outerShdw>
                </a:effectLst>
              </a:rPr>
              <a:t> </a:t>
            </a:r>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675" y="914400"/>
            <a:ext cx="4868863"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33793"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000" b="1">
                <a:solidFill>
                  <a:srgbClr val="345A35"/>
                </a:solidFill>
                <a:effectLst>
                  <a:outerShdw blurRad="38100" dist="38100" dir="2700000" algn="tl">
                    <a:srgbClr val="000000"/>
                  </a:outerShdw>
                </a:effectLst>
              </a:rPr>
              <a:t>Larger 4-variable Karnaugh Maps</a:t>
            </a:r>
          </a:p>
          <a:p>
            <a:pPr algn="ctr" eaLnBrk="1" hangingPunct="1">
              <a:buClrTx/>
              <a:buFontTx/>
              <a:buNone/>
            </a:pPr>
            <a:r>
              <a:rPr lang="en-US" altLang="en-US" sz="2000" b="1">
                <a:solidFill>
                  <a:srgbClr val="345A35"/>
                </a:solidFill>
                <a:effectLst>
                  <a:outerShdw blurRad="38100" dist="38100" dir="2700000" algn="tl">
                    <a:srgbClr val="000000"/>
                  </a:outerShdw>
                </a:effectLst>
              </a:rPr>
              <a:t>A B C D +A BCD +AB C D +ABCD</a:t>
            </a:r>
          </a:p>
        </p:txBody>
      </p:sp>
      <p:grpSp>
        <p:nvGrpSpPr>
          <p:cNvPr id="33794" name="Group 2"/>
          <p:cNvGrpSpPr>
            <a:grpSpLocks/>
          </p:cNvGrpSpPr>
          <p:nvPr/>
        </p:nvGrpSpPr>
        <p:grpSpPr bwMode="auto">
          <a:xfrm>
            <a:off x="228600" y="228600"/>
            <a:ext cx="8602663" cy="6011863"/>
            <a:chOff x="144" y="144"/>
            <a:chExt cx="5419" cy="3787"/>
          </a:xfrm>
        </p:grpSpPr>
        <p:grpSp>
          <p:nvGrpSpPr>
            <p:cNvPr id="33795" name="Group 3"/>
            <p:cNvGrpSpPr>
              <a:grpSpLocks/>
            </p:cNvGrpSpPr>
            <p:nvPr/>
          </p:nvGrpSpPr>
          <p:grpSpPr bwMode="auto">
            <a:xfrm>
              <a:off x="192" y="192"/>
              <a:ext cx="5371" cy="3739"/>
              <a:chOff x="192" y="192"/>
              <a:chExt cx="5371" cy="3739"/>
            </a:xfrm>
          </p:grpSpPr>
          <p:sp>
            <p:nvSpPr>
              <p:cNvPr id="33796" name="Line 4"/>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33797" name="Line 5"/>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33798" name="Rectangle 6"/>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3379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688" y="1385888"/>
            <a:ext cx="8085137" cy="3368675"/>
          </a:xfrm>
          <a:prstGeom prst="rect">
            <a:avLst/>
          </a:prstGeom>
          <a:noFill/>
          <a:ln w="9360" cap="flat">
            <a:solidFill>
              <a:srgbClr val="000000"/>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800" name="Text Box 8"/>
          <p:cNvSpPr txBox="1">
            <a:spLocks noChangeArrowheads="1"/>
          </p:cNvSpPr>
          <p:nvPr/>
        </p:nvSpPr>
        <p:spPr bwMode="auto">
          <a:xfrm>
            <a:off x="1711325" y="1639888"/>
            <a:ext cx="1216025"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2000"/>
              <a:t>0000=m</a:t>
            </a:r>
            <a:r>
              <a:rPr lang="en-US" altLang="en-US" sz="2000" baseline="-33000"/>
              <a:t>0</a:t>
            </a:r>
          </a:p>
        </p:txBody>
      </p:sp>
      <p:sp>
        <p:nvSpPr>
          <p:cNvPr id="33801" name="Text Box 9"/>
          <p:cNvSpPr txBox="1">
            <a:spLocks noChangeArrowheads="1"/>
          </p:cNvSpPr>
          <p:nvPr/>
        </p:nvSpPr>
        <p:spPr bwMode="auto">
          <a:xfrm>
            <a:off x="2827338" y="1639888"/>
            <a:ext cx="1216025"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2000">
                <a:solidFill>
                  <a:srgbClr val="FF3333"/>
                </a:solidFill>
              </a:rPr>
              <a:t>0010=m</a:t>
            </a:r>
            <a:r>
              <a:rPr lang="en-US" altLang="en-US" sz="2000" baseline="-33000">
                <a:solidFill>
                  <a:srgbClr val="FF3333"/>
                </a:solidFill>
              </a:rPr>
              <a:t>2</a:t>
            </a:r>
          </a:p>
        </p:txBody>
      </p:sp>
      <p:sp>
        <p:nvSpPr>
          <p:cNvPr id="33802" name="Text Box 10"/>
          <p:cNvSpPr txBox="1">
            <a:spLocks noChangeArrowheads="1"/>
          </p:cNvSpPr>
          <p:nvPr/>
        </p:nvSpPr>
        <p:spPr bwMode="auto">
          <a:xfrm>
            <a:off x="3943350" y="1639888"/>
            <a:ext cx="1216025"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2000">
                <a:solidFill>
                  <a:srgbClr val="99FF66"/>
                </a:solidFill>
              </a:rPr>
              <a:t>1000=m</a:t>
            </a:r>
            <a:r>
              <a:rPr lang="en-US" altLang="en-US" sz="2000" baseline="-33000">
                <a:solidFill>
                  <a:srgbClr val="99FF66"/>
                </a:solidFill>
              </a:rPr>
              <a:t>8</a:t>
            </a:r>
          </a:p>
        </p:txBody>
      </p:sp>
      <p:sp>
        <p:nvSpPr>
          <p:cNvPr id="33803" name="Text Box 11"/>
          <p:cNvSpPr txBox="1">
            <a:spLocks noChangeArrowheads="1"/>
          </p:cNvSpPr>
          <p:nvPr/>
        </p:nvSpPr>
        <p:spPr bwMode="auto">
          <a:xfrm>
            <a:off x="5059363" y="1641475"/>
            <a:ext cx="1525587"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2000">
                <a:solidFill>
                  <a:srgbClr val="FF33FF"/>
                </a:solidFill>
              </a:rPr>
              <a:t>1010=m</a:t>
            </a:r>
            <a:r>
              <a:rPr lang="en-US" altLang="en-US" sz="2000" baseline="-33000">
                <a:solidFill>
                  <a:srgbClr val="FF33FF"/>
                </a:solidFill>
              </a:rPr>
              <a:t>10</a:t>
            </a:r>
          </a:p>
        </p:txBody>
      </p:sp>
      <p:sp>
        <p:nvSpPr>
          <p:cNvPr id="33804" name="Line 12"/>
          <p:cNvSpPr>
            <a:spLocks noChangeShapeType="1"/>
          </p:cNvSpPr>
          <p:nvPr/>
        </p:nvSpPr>
        <p:spPr bwMode="auto">
          <a:xfrm flipH="1">
            <a:off x="1641475" y="1920875"/>
            <a:ext cx="555625" cy="731838"/>
          </a:xfrm>
          <a:prstGeom prst="line">
            <a:avLst/>
          </a:prstGeom>
          <a:noFill/>
          <a:ln w="9360"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805" name="Line 13"/>
          <p:cNvSpPr>
            <a:spLocks noChangeShapeType="1"/>
          </p:cNvSpPr>
          <p:nvPr/>
        </p:nvSpPr>
        <p:spPr bwMode="auto">
          <a:xfrm flipH="1">
            <a:off x="3121025" y="1884363"/>
            <a:ext cx="98425" cy="731837"/>
          </a:xfrm>
          <a:prstGeom prst="line">
            <a:avLst/>
          </a:prstGeom>
          <a:noFill/>
          <a:ln w="9360" cap="flat">
            <a:solidFill>
              <a:srgbClr val="FF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806" name="Line 14"/>
          <p:cNvSpPr>
            <a:spLocks noChangeShapeType="1"/>
          </p:cNvSpPr>
          <p:nvPr/>
        </p:nvSpPr>
        <p:spPr bwMode="auto">
          <a:xfrm flipH="1">
            <a:off x="1733550" y="1828800"/>
            <a:ext cx="2566988" cy="2103438"/>
          </a:xfrm>
          <a:prstGeom prst="line">
            <a:avLst/>
          </a:prstGeom>
          <a:noFill/>
          <a:ln w="9360" cap="flat">
            <a:solidFill>
              <a:srgbClr val="99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807" name="Line 15"/>
          <p:cNvSpPr>
            <a:spLocks noChangeShapeType="1"/>
          </p:cNvSpPr>
          <p:nvPr/>
        </p:nvSpPr>
        <p:spPr bwMode="auto">
          <a:xfrm flipH="1">
            <a:off x="3105150" y="1920875"/>
            <a:ext cx="2060575" cy="2011363"/>
          </a:xfrm>
          <a:prstGeom prst="line">
            <a:avLst/>
          </a:prstGeom>
          <a:noFill/>
          <a:ln w="9360" cap="flat">
            <a:solidFill>
              <a:srgbClr val="FF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34817"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000" b="1">
                <a:solidFill>
                  <a:srgbClr val="345A35"/>
                </a:solidFill>
                <a:effectLst>
                  <a:outerShdw blurRad="38100" dist="38100" dir="2700000" algn="tl">
                    <a:srgbClr val="000000"/>
                  </a:outerShdw>
                </a:effectLst>
              </a:rPr>
              <a:t>Larger 4-variable Karnaugh Maps</a:t>
            </a:r>
          </a:p>
        </p:txBody>
      </p:sp>
      <p:grpSp>
        <p:nvGrpSpPr>
          <p:cNvPr id="34818" name="Group 2"/>
          <p:cNvGrpSpPr>
            <a:grpSpLocks/>
          </p:cNvGrpSpPr>
          <p:nvPr/>
        </p:nvGrpSpPr>
        <p:grpSpPr bwMode="auto">
          <a:xfrm>
            <a:off x="228600" y="228600"/>
            <a:ext cx="8602663" cy="6011863"/>
            <a:chOff x="144" y="144"/>
            <a:chExt cx="5419" cy="3787"/>
          </a:xfrm>
        </p:grpSpPr>
        <p:grpSp>
          <p:nvGrpSpPr>
            <p:cNvPr id="34819" name="Group 3"/>
            <p:cNvGrpSpPr>
              <a:grpSpLocks/>
            </p:cNvGrpSpPr>
            <p:nvPr/>
          </p:nvGrpSpPr>
          <p:grpSpPr bwMode="auto">
            <a:xfrm>
              <a:off x="192" y="192"/>
              <a:ext cx="5371" cy="3739"/>
              <a:chOff x="192" y="192"/>
              <a:chExt cx="5371" cy="3739"/>
            </a:xfrm>
          </p:grpSpPr>
          <p:sp>
            <p:nvSpPr>
              <p:cNvPr id="34820" name="Line 4"/>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34821" name="Line 5"/>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34822" name="Rectangle 6"/>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pic>
        <p:nvPicPr>
          <p:cNvPr id="348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325" y="1828800"/>
            <a:ext cx="8159750" cy="33543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4" name="Text Box 8"/>
          <p:cNvSpPr txBox="1">
            <a:spLocks noChangeArrowheads="1"/>
          </p:cNvSpPr>
          <p:nvPr/>
        </p:nvSpPr>
        <p:spPr bwMode="auto">
          <a:xfrm>
            <a:off x="1603375" y="2036763"/>
            <a:ext cx="12160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0011=m</a:t>
            </a:r>
            <a:r>
              <a:rPr lang="en-US" altLang="en-US" baseline="-33000"/>
              <a:t>3</a:t>
            </a:r>
          </a:p>
        </p:txBody>
      </p:sp>
      <p:sp>
        <p:nvSpPr>
          <p:cNvPr id="34825" name="Text Box 9"/>
          <p:cNvSpPr txBox="1">
            <a:spLocks noChangeArrowheads="1"/>
          </p:cNvSpPr>
          <p:nvPr/>
        </p:nvSpPr>
        <p:spPr bwMode="auto">
          <a:xfrm>
            <a:off x="2646363" y="2036763"/>
            <a:ext cx="12160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0111=m</a:t>
            </a:r>
            <a:r>
              <a:rPr lang="en-US" altLang="en-US" baseline="-33000"/>
              <a:t>7</a:t>
            </a:r>
          </a:p>
        </p:txBody>
      </p:sp>
      <p:sp>
        <p:nvSpPr>
          <p:cNvPr id="34826" name="Text Box 10"/>
          <p:cNvSpPr txBox="1">
            <a:spLocks noChangeArrowheads="1"/>
          </p:cNvSpPr>
          <p:nvPr/>
        </p:nvSpPr>
        <p:spPr bwMode="auto">
          <a:xfrm>
            <a:off x="3690938" y="2036763"/>
            <a:ext cx="12160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1111=m</a:t>
            </a:r>
            <a:r>
              <a:rPr lang="en-US" altLang="en-US" baseline="-33000"/>
              <a:t>15`</a:t>
            </a:r>
          </a:p>
        </p:txBody>
      </p:sp>
      <p:sp>
        <p:nvSpPr>
          <p:cNvPr id="34827" name="Text Box 11"/>
          <p:cNvSpPr txBox="1">
            <a:spLocks noChangeArrowheads="1"/>
          </p:cNvSpPr>
          <p:nvPr/>
        </p:nvSpPr>
        <p:spPr bwMode="auto">
          <a:xfrm>
            <a:off x="4699000" y="2036763"/>
            <a:ext cx="12160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1011=m</a:t>
            </a:r>
            <a:r>
              <a:rPr lang="en-US" altLang="en-US" baseline="-33000"/>
              <a:t>11`</a:t>
            </a:r>
          </a:p>
        </p:txBody>
      </p:sp>
      <p:sp>
        <p:nvSpPr>
          <p:cNvPr id="34828" name="Text Box 12"/>
          <p:cNvSpPr txBox="1">
            <a:spLocks noChangeArrowheads="1"/>
          </p:cNvSpPr>
          <p:nvPr/>
        </p:nvSpPr>
        <p:spPr bwMode="auto">
          <a:xfrm>
            <a:off x="5707063" y="2038350"/>
            <a:ext cx="12160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1100=m</a:t>
            </a:r>
            <a:r>
              <a:rPr lang="en-US" altLang="en-US" baseline="-33000"/>
              <a:t>12`</a:t>
            </a:r>
          </a:p>
        </p:txBody>
      </p:sp>
      <p:sp>
        <p:nvSpPr>
          <p:cNvPr id="34829" name="Text Box 13"/>
          <p:cNvSpPr txBox="1">
            <a:spLocks noChangeArrowheads="1"/>
          </p:cNvSpPr>
          <p:nvPr/>
        </p:nvSpPr>
        <p:spPr bwMode="auto">
          <a:xfrm>
            <a:off x="6750050" y="2038350"/>
            <a:ext cx="12160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1101=m</a:t>
            </a:r>
            <a:r>
              <a:rPr lang="en-US" altLang="en-US" baseline="-33000"/>
              <a:t>13`</a:t>
            </a:r>
          </a:p>
        </p:txBody>
      </p:sp>
      <p:sp>
        <p:nvSpPr>
          <p:cNvPr id="34830" name="Text Box 14"/>
          <p:cNvSpPr txBox="1">
            <a:spLocks noChangeArrowheads="1"/>
          </p:cNvSpPr>
          <p:nvPr/>
        </p:nvSpPr>
        <p:spPr bwMode="auto">
          <a:xfrm>
            <a:off x="7794625" y="2038350"/>
            <a:ext cx="12160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a:t>1110=m</a:t>
            </a:r>
            <a:r>
              <a:rPr lang="en-US" altLang="en-US" baseline="-33000"/>
              <a:t>14`</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35841"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000" b="1">
                <a:solidFill>
                  <a:srgbClr val="345A35"/>
                </a:solidFill>
                <a:effectLst>
                  <a:outerShdw blurRad="38100" dist="38100" dir="2700000" algn="tl">
                    <a:srgbClr val="000000"/>
                  </a:outerShdw>
                </a:effectLst>
              </a:rPr>
              <a:t>The Karnaugh Map</a:t>
            </a:r>
            <a:r>
              <a:rPr lang="en-US" altLang="en-US" sz="2400" b="1">
                <a:solidFill>
                  <a:srgbClr val="345A35"/>
                </a:solidFill>
                <a:effectLst>
                  <a:outerShdw blurRad="38100" dist="38100" dir="2700000" algn="tl">
                    <a:srgbClr val="000000"/>
                  </a:outerShdw>
                </a:effectLst>
              </a:rPr>
              <a:t> </a:t>
            </a:r>
          </a:p>
        </p:txBody>
      </p:sp>
      <p:grpSp>
        <p:nvGrpSpPr>
          <p:cNvPr id="35842" name="Group 2"/>
          <p:cNvGrpSpPr>
            <a:grpSpLocks/>
          </p:cNvGrpSpPr>
          <p:nvPr/>
        </p:nvGrpSpPr>
        <p:grpSpPr bwMode="auto">
          <a:xfrm>
            <a:off x="228600" y="228600"/>
            <a:ext cx="8602663" cy="6011863"/>
            <a:chOff x="144" y="144"/>
            <a:chExt cx="5419" cy="3787"/>
          </a:xfrm>
        </p:grpSpPr>
        <p:grpSp>
          <p:nvGrpSpPr>
            <p:cNvPr id="35843" name="Group 3"/>
            <p:cNvGrpSpPr>
              <a:grpSpLocks/>
            </p:cNvGrpSpPr>
            <p:nvPr/>
          </p:nvGrpSpPr>
          <p:grpSpPr bwMode="auto">
            <a:xfrm>
              <a:off x="192" y="192"/>
              <a:ext cx="5371" cy="3739"/>
              <a:chOff x="192" y="192"/>
              <a:chExt cx="5371" cy="3739"/>
            </a:xfrm>
          </p:grpSpPr>
          <p:sp>
            <p:nvSpPr>
              <p:cNvPr id="35844" name="Line 4"/>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35845" name="Line 5"/>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35846" name="Rectangle 6"/>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grpSp>
        <p:nvGrpSpPr>
          <p:cNvPr id="35847" name="Group 7"/>
          <p:cNvGrpSpPr>
            <a:grpSpLocks/>
          </p:cNvGrpSpPr>
          <p:nvPr/>
        </p:nvGrpSpPr>
        <p:grpSpPr bwMode="auto">
          <a:xfrm>
            <a:off x="2438400" y="1905000"/>
            <a:ext cx="4373563" cy="3611563"/>
            <a:chOff x="1536" y="1200"/>
            <a:chExt cx="2755" cy="2275"/>
          </a:xfrm>
        </p:grpSpPr>
        <p:pic>
          <p:nvPicPr>
            <p:cNvPr id="3584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 y="1200"/>
              <a:ext cx="2755" cy="20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49" name="Text Box 9"/>
            <p:cNvSpPr txBox="1">
              <a:spLocks noChangeArrowheads="1"/>
            </p:cNvSpPr>
            <p:nvPr/>
          </p:nvSpPr>
          <p:spPr bwMode="auto">
            <a:xfrm>
              <a:off x="1536" y="3264"/>
              <a:ext cx="2683"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spcBef>
                  <a:spcPts val="1000"/>
                </a:spcBef>
                <a:buClrTx/>
                <a:buFontTx/>
                <a:buNone/>
              </a:pPr>
              <a:r>
                <a:rPr lang="en-US" altLang="en-US" sz="1600" b="1"/>
                <a:t>3-Variable Karnaugh Map</a:t>
              </a:r>
            </a:p>
          </p:txBody>
        </p:sp>
      </p:grpSp>
      <p:grpSp>
        <p:nvGrpSpPr>
          <p:cNvPr id="35850" name="Group 10"/>
          <p:cNvGrpSpPr>
            <a:grpSpLocks/>
          </p:cNvGrpSpPr>
          <p:nvPr/>
        </p:nvGrpSpPr>
        <p:grpSpPr bwMode="auto">
          <a:xfrm>
            <a:off x="1981200" y="1752600"/>
            <a:ext cx="5164138" cy="3613150"/>
            <a:chOff x="1248" y="1104"/>
            <a:chExt cx="3253" cy="2276"/>
          </a:xfrm>
        </p:grpSpPr>
        <p:pic>
          <p:nvPicPr>
            <p:cNvPr id="3585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 y="1104"/>
              <a:ext cx="3205" cy="20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52" name="Text Box 12"/>
            <p:cNvSpPr txBox="1">
              <a:spLocks noChangeArrowheads="1"/>
            </p:cNvSpPr>
            <p:nvPr/>
          </p:nvSpPr>
          <p:spPr bwMode="auto">
            <a:xfrm>
              <a:off x="1248" y="3169"/>
              <a:ext cx="3211"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spcBef>
                  <a:spcPts val="1000"/>
                </a:spcBef>
                <a:buClrTx/>
                <a:buFontTx/>
                <a:buNone/>
              </a:pPr>
              <a:r>
                <a:rPr lang="en-US" altLang="en-US" sz="1600" b="1"/>
                <a:t>3-Variable Example</a:t>
              </a:r>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35847"/>
                                        </p:tgtEl>
                                        <p:attrNameLst>
                                          <p:attrName>style.visibility</p:attrName>
                                        </p:attrNameLst>
                                      </p:cBhvr>
                                      <p:to>
                                        <p:strVal val="visible"/>
                                      </p:to>
                                    </p:set>
                                    <p:animEffect transition="in" filter="dissolve">
                                      <p:cBhvr additive="repl">
                                        <p:cTn id="7" dur="500"/>
                                        <p:tgtEl>
                                          <p:spTgt spid="358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fill="hold" nodeType="clickEffect">
                                  <p:stCondLst>
                                    <p:cond delay="0"/>
                                  </p:stCondLst>
                                  <p:childTnLst>
                                    <p:animEffect transition="out" filter="fade">
                                      <p:cBhvr additive="repl">
                                        <p:cTn id="11" dur="2000"/>
                                        <p:tgtEl>
                                          <p:spTgt spid="35847"/>
                                        </p:tgtEl>
                                      </p:cBhvr>
                                    </p:animEffect>
                                    <p:set>
                                      <p:cBhvr additive="repl">
                                        <p:cTn id="12" dur="1" fill="hold">
                                          <p:stCondLst>
                                            <p:cond delay="1999"/>
                                          </p:stCondLst>
                                        </p:cTn>
                                        <p:tgtEl>
                                          <p:spTgt spid="35847"/>
                                        </p:tgtEl>
                                        <p:attrNameLst>
                                          <p:attrName>style.visibility</p:attrName>
                                        </p:attrNameLst>
                                      </p:cBhvr>
                                      <p:to>
                                        <p:strVal val="hidden"/>
                                      </p:to>
                                    </p:set>
                                  </p:childTnLst>
                                </p:cTn>
                              </p:par>
                            </p:childTnLst>
                          </p:cTn>
                        </p:par>
                        <p:par>
                          <p:cTn id="13" fill="hold" nodeType="afterGroup">
                            <p:stCondLst>
                              <p:cond delay="2000"/>
                            </p:stCondLst>
                            <p:childTnLst>
                              <p:par>
                                <p:cTn id="14" presetID="10" presetClass="entr" fill="hold" nodeType="afterEffect">
                                  <p:stCondLst>
                                    <p:cond delay="0"/>
                                  </p:stCondLst>
                                  <p:childTnLst>
                                    <p:set>
                                      <p:cBhvr additive="repl">
                                        <p:cTn id="15" dur="1" fill="hold">
                                          <p:stCondLst>
                                            <p:cond delay="0"/>
                                          </p:stCondLst>
                                        </p:cTn>
                                        <p:tgtEl>
                                          <p:spTgt spid="35850"/>
                                        </p:tgtEl>
                                        <p:attrNameLst>
                                          <p:attrName>style.visibility</p:attrName>
                                        </p:attrNameLst>
                                      </p:cBhvr>
                                      <p:to>
                                        <p:strVal val="visible"/>
                                      </p:to>
                                    </p:set>
                                    <p:animEffect transition="in" filter="fade">
                                      <p:cBhvr additive="repl">
                                        <p:cTn id="16" dur="2000"/>
                                        <p:tgtEl>
                                          <p:spTgt spid="35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36865"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000" b="1">
                <a:solidFill>
                  <a:srgbClr val="345A35"/>
                </a:solidFill>
                <a:effectLst>
                  <a:outerShdw blurRad="38100" dist="38100" dir="2700000" algn="tl">
                    <a:srgbClr val="000000"/>
                  </a:outerShdw>
                </a:effectLst>
              </a:rPr>
              <a:t>The Karnaugh Map</a:t>
            </a:r>
          </a:p>
        </p:txBody>
      </p:sp>
      <p:grpSp>
        <p:nvGrpSpPr>
          <p:cNvPr id="36866" name="Group 2"/>
          <p:cNvGrpSpPr>
            <a:grpSpLocks/>
          </p:cNvGrpSpPr>
          <p:nvPr/>
        </p:nvGrpSpPr>
        <p:grpSpPr bwMode="auto">
          <a:xfrm>
            <a:off x="1066800" y="1371600"/>
            <a:ext cx="6659563" cy="3544888"/>
            <a:chOff x="672" y="864"/>
            <a:chExt cx="4195" cy="2233"/>
          </a:xfrm>
        </p:grpSpPr>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 y="864"/>
              <a:ext cx="4170" cy="20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68" name="Text Box 4"/>
            <p:cNvSpPr txBox="1">
              <a:spLocks noChangeArrowheads="1"/>
            </p:cNvSpPr>
            <p:nvPr/>
          </p:nvSpPr>
          <p:spPr bwMode="auto">
            <a:xfrm>
              <a:off x="672" y="2886"/>
              <a:ext cx="4171"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spcBef>
                  <a:spcPts val="1000"/>
                </a:spcBef>
                <a:buClrTx/>
                <a:buFontTx/>
                <a:buNone/>
              </a:pPr>
              <a:r>
                <a:rPr lang="en-US" altLang="en-US" sz="1600" b="1"/>
                <a:t>4-Variable Karnaugh Map</a:t>
              </a:r>
            </a:p>
          </p:txBody>
        </p:sp>
      </p:grpSp>
      <p:grpSp>
        <p:nvGrpSpPr>
          <p:cNvPr id="36869" name="Group 5"/>
          <p:cNvGrpSpPr>
            <a:grpSpLocks/>
          </p:cNvGrpSpPr>
          <p:nvPr/>
        </p:nvGrpSpPr>
        <p:grpSpPr bwMode="auto">
          <a:xfrm>
            <a:off x="228600" y="228600"/>
            <a:ext cx="8602663" cy="6011863"/>
            <a:chOff x="144" y="144"/>
            <a:chExt cx="5419" cy="3787"/>
          </a:xfrm>
        </p:grpSpPr>
        <p:grpSp>
          <p:nvGrpSpPr>
            <p:cNvPr id="36870" name="Group 6"/>
            <p:cNvGrpSpPr>
              <a:grpSpLocks/>
            </p:cNvGrpSpPr>
            <p:nvPr/>
          </p:nvGrpSpPr>
          <p:grpSpPr bwMode="auto">
            <a:xfrm>
              <a:off x="192" y="192"/>
              <a:ext cx="5371" cy="3739"/>
              <a:chOff x="192" y="192"/>
              <a:chExt cx="5371" cy="3739"/>
            </a:xfrm>
          </p:grpSpPr>
          <p:sp>
            <p:nvSpPr>
              <p:cNvPr id="36871" name="Line 7"/>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36872" name="Line 8"/>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36873" name="Rectangle 9"/>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grpSp>
        <p:nvGrpSpPr>
          <p:cNvPr id="36874" name="Group 10"/>
          <p:cNvGrpSpPr>
            <a:grpSpLocks/>
          </p:cNvGrpSpPr>
          <p:nvPr/>
        </p:nvGrpSpPr>
        <p:grpSpPr bwMode="auto">
          <a:xfrm>
            <a:off x="2133600" y="1295400"/>
            <a:ext cx="4868863" cy="4511675"/>
            <a:chOff x="1344" y="816"/>
            <a:chExt cx="3067" cy="2842"/>
          </a:xfrm>
        </p:grpSpPr>
        <p:pic>
          <p:nvPicPr>
            <p:cNvPr id="3687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7" y="816"/>
              <a:ext cx="3061" cy="256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76" name="Text Box 12"/>
            <p:cNvSpPr txBox="1">
              <a:spLocks noChangeArrowheads="1"/>
            </p:cNvSpPr>
            <p:nvPr/>
          </p:nvSpPr>
          <p:spPr bwMode="auto">
            <a:xfrm>
              <a:off x="1344" y="3447"/>
              <a:ext cx="3067"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spcBef>
                  <a:spcPts val="1000"/>
                </a:spcBef>
                <a:buClrTx/>
                <a:buFontTx/>
                <a:buNone/>
              </a:pPr>
              <a:r>
                <a:rPr lang="en-US" altLang="en-US" sz="1600" b="1"/>
                <a:t>4-Variable Example</a:t>
              </a:r>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36866"/>
                                        </p:tgtEl>
                                        <p:attrNameLst>
                                          <p:attrName>style.visibility</p:attrName>
                                        </p:attrNameLst>
                                      </p:cBhvr>
                                      <p:to>
                                        <p:strVal val="visible"/>
                                      </p:to>
                                    </p:set>
                                    <p:animEffect transition="in" filter="dissolve">
                                      <p:cBhvr additive="repl">
                                        <p:cTn id="7" dur="500"/>
                                        <p:tgtEl>
                                          <p:spTgt spid="368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fill="hold" nodeType="clickEffect">
                                  <p:stCondLst>
                                    <p:cond delay="0"/>
                                  </p:stCondLst>
                                  <p:childTnLst>
                                    <p:animEffect transition="out" filter="fade">
                                      <p:cBhvr additive="repl">
                                        <p:cTn id="11" dur="2000"/>
                                        <p:tgtEl>
                                          <p:spTgt spid="36866"/>
                                        </p:tgtEl>
                                      </p:cBhvr>
                                    </p:animEffect>
                                    <p:set>
                                      <p:cBhvr additive="repl">
                                        <p:cTn id="12" dur="1" fill="hold">
                                          <p:stCondLst>
                                            <p:cond delay="1999"/>
                                          </p:stCondLst>
                                        </p:cTn>
                                        <p:tgtEl>
                                          <p:spTgt spid="36866"/>
                                        </p:tgtEl>
                                        <p:attrNameLst>
                                          <p:attrName>style.visibility</p:attrName>
                                        </p:attrNameLst>
                                      </p:cBhvr>
                                      <p:to>
                                        <p:strVal val="hidden"/>
                                      </p:to>
                                    </p:set>
                                  </p:childTnLst>
                                </p:cTn>
                              </p:par>
                            </p:childTnLst>
                          </p:cTn>
                        </p:par>
                        <p:par>
                          <p:cTn id="13" fill="hold" nodeType="afterGroup">
                            <p:stCondLst>
                              <p:cond delay="2000"/>
                            </p:stCondLst>
                            <p:childTnLst>
                              <p:par>
                                <p:cTn id="14" presetID="10" presetClass="entr" fill="hold" nodeType="afterEffect">
                                  <p:stCondLst>
                                    <p:cond delay="0"/>
                                  </p:stCondLst>
                                  <p:childTnLst>
                                    <p:set>
                                      <p:cBhvr additive="repl">
                                        <p:cTn id="15" dur="1" fill="hold">
                                          <p:stCondLst>
                                            <p:cond delay="0"/>
                                          </p:stCondLst>
                                        </p:cTn>
                                        <p:tgtEl>
                                          <p:spTgt spid="36874"/>
                                        </p:tgtEl>
                                        <p:attrNameLst>
                                          <p:attrName>style.visibility</p:attrName>
                                        </p:attrNameLst>
                                      </p:cBhvr>
                                      <p:to>
                                        <p:strVal val="visible"/>
                                      </p:to>
                                    </p:set>
                                    <p:animEffect transition="in" filter="fade">
                                      <p:cBhvr additive="repl">
                                        <p:cTn id="16" dur="2000"/>
                                        <p:tgtEl>
                                          <p:spTgt spid="36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37889"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600">
                <a:solidFill>
                  <a:srgbClr val="345A35"/>
                </a:solidFill>
                <a:effectLst>
                  <a:outerShdw blurRad="38100" dist="38100" dir="2700000" algn="tl">
                    <a:srgbClr val="000000"/>
                  </a:outerShdw>
                </a:effectLst>
              </a:rPr>
              <a:t>Figure 4–23</a:t>
            </a:r>
            <a:r>
              <a:rPr lang="en-US" altLang="en-US" sz="1600" b="1">
                <a:solidFill>
                  <a:srgbClr val="345A35"/>
                </a:solidFill>
                <a:effectLst>
                  <a:outerShdw blurRad="38100" dist="38100" dir="2700000" algn="tl">
                    <a:srgbClr val="000000"/>
                  </a:outerShdw>
                </a:effectLst>
              </a:rPr>
              <a:t>      Adjacent cells on a Karnaugh map are those that differ by only one variable. Arrows point between adjacent cells.</a:t>
            </a:r>
            <a:r>
              <a:rPr lang="en-US" altLang="en-US" sz="700" b="1">
                <a:solidFill>
                  <a:srgbClr val="345A35"/>
                </a:solidFill>
                <a:effectLst>
                  <a:outerShdw blurRad="38100" dist="38100" dir="2700000" algn="tl">
                    <a:srgbClr val="000000"/>
                  </a:outerShdw>
                </a:effectLst>
              </a:rPr>
              <a:t> </a:t>
            </a:r>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675" y="914400"/>
            <a:ext cx="4868863"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38913"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600">
                <a:solidFill>
                  <a:srgbClr val="345A35"/>
                </a:solidFill>
                <a:effectLst>
                  <a:outerShdw blurRad="38100" dist="38100" dir="2700000" algn="tl">
                    <a:srgbClr val="000000"/>
                  </a:outerShdw>
                </a:effectLst>
              </a:rPr>
              <a:t>Figure 4–24</a:t>
            </a:r>
            <a:r>
              <a:rPr lang="en-US" altLang="en-US" sz="1600" b="1">
                <a:solidFill>
                  <a:srgbClr val="345A35"/>
                </a:solidFill>
                <a:effectLst>
                  <a:outerShdw blurRad="38100" dist="38100" dir="2700000" algn="tl">
                    <a:srgbClr val="000000"/>
                  </a:outerShdw>
                </a:effectLst>
              </a:rPr>
              <a:t>      Example of mapping a standard SOP expression.</a:t>
            </a:r>
            <a:r>
              <a:rPr lang="en-US" altLang="en-US" sz="700" b="1">
                <a:solidFill>
                  <a:srgbClr val="345A35"/>
                </a:solidFill>
                <a:effectLst>
                  <a:outerShdw blurRad="38100" dist="38100" dir="2700000" algn="tl">
                    <a:srgbClr val="000000"/>
                  </a:outerShdw>
                </a:effectLst>
              </a:rPr>
              <a:t> </a:t>
            </a:r>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50" y="914400"/>
            <a:ext cx="7277100"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39937"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700">
                <a:solidFill>
                  <a:srgbClr val="345A35"/>
                </a:solidFill>
                <a:effectLst>
                  <a:outerShdw blurRad="38100" dist="38100" dir="2700000" algn="tl">
                    <a:srgbClr val="000000"/>
                  </a:outerShdw>
                </a:effectLst>
              </a:rPr>
              <a:t>Figure 4–25 </a:t>
            </a: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063" y="914400"/>
            <a:ext cx="4003675"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40961"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700">
                <a:solidFill>
                  <a:srgbClr val="345A35"/>
                </a:solidFill>
                <a:effectLst>
                  <a:outerShdw blurRad="38100" dist="38100" dir="2700000" algn="tl">
                    <a:srgbClr val="000000"/>
                  </a:outerShdw>
                </a:effectLst>
              </a:rPr>
              <a:t>Figure 4–28 </a:t>
            </a:r>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363" y="914400"/>
            <a:ext cx="4789487"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41985"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700">
                <a:solidFill>
                  <a:srgbClr val="345A35"/>
                </a:solidFill>
                <a:effectLst>
                  <a:outerShdw blurRad="38100" dist="38100" dir="2700000" algn="tl">
                    <a:srgbClr val="000000"/>
                  </a:outerShdw>
                </a:effectLst>
              </a:rPr>
              <a:t>Figure 4–29 </a:t>
            </a:r>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117725"/>
            <a:ext cx="8342313" cy="26209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69C04526-F5C8-493A-B1A6-A53BE2FA926B}" type="slidenum">
              <a:rPr lang="en-US" altLang="en-US" sz="1400">
                <a:latin typeface="Times New Roman" panose="02020603050405020304" pitchFamily="18" charset="0"/>
              </a:rPr>
              <a:pPr algn="r" eaLnBrk="1" hangingPunct="1">
                <a:buClrTx/>
                <a:buFontTx/>
                <a:buNone/>
              </a:pPr>
              <a:t>4</a:t>
            </a:fld>
            <a:endParaRPr lang="en-US" altLang="en-US" sz="1400">
              <a:latin typeface="Times New Roman" panose="02020603050405020304" pitchFamily="18" charset="0"/>
            </a:endParaRPr>
          </a:p>
        </p:txBody>
      </p:sp>
      <p:sp>
        <p:nvSpPr>
          <p:cNvPr id="6146" name="Text Box 2"/>
          <p:cNvSpPr txBox="1">
            <a:spLocks noChangeArrowheads="1"/>
          </p:cNvSpPr>
          <p:nvPr/>
        </p:nvSpPr>
        <p:spPr bwMode="auto">
          <a:xfrm>
            <a:off x="796925" y="1371600"/>
            <a:ext cx="7575550" cy="5091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endParaRPr lang="en-US" altLang="en-US" sz="2400">
              <a:latin typeface="Times New Roman" panose="02020603050405020304" pitchFamily="18" charset="0"/>
            </a:endParaRPr>
          </a:p>
          <a:p>
            <a:pPr eaLnBrk="1" hangingPunct="1">
              <a:buClrTx/>
              <a:buFontTx/>
              <a:buNone/>
            </a:pPr>
            <a:r>
              <a:rPr lang="en-US" altLang="en-US" sz="2800">
                <a:latin typeface="Times New Roman" panose="02020603050405020304" pitchFamily="18" charset="0"/>
              </a:rPr>
              <a:t>	Literals 		A or A</a:t>
            </a:r>
          </a:p>
          <a:p>
            <a:pPr eaLnBrk="1" hangingPunct="1">
              <a:buClrTx/>
              <a:buFontTx/>
              <a:buNone/>
            </a:pPr>
            <a:endParaRPr lang="en-US" altLang="en-US" sz="2800">
              <a:latin typeface="Times New Roman" panose="02020603050405020304" pitchFamily="18" charset="0"/>
            </a:endParaRPr>
          </a:p>
          <a:p>
            <a:pPr eaLnBrk="1" hangingPunct="1">
              <a:buClrTx/>
              <a:buFontTx/>
              <a:buNone/>
            </a:pPr>
            <a:r>
              <a:rPr lang="en-US" altLang="en-US" sz="2800">
                <a:latin typeface="Times New Roman" panose="02020603050405020304" pitchFamily="18" charset="0"/>
              </a:rPr>
              <a:t>	Product Term	ABC</a:t>
            </a:r>
          </a:p>
          <a:p>
            <a:pPr eaLnBrk="1" hangingPunct="1">
              <a:buClrTx/>
              <a:buFontTx/>
              <a:buNone/>
            </a:pPr>
            <a:endParaRPr lang="en-US" altLang="en-US" sz="2800">
              <a:latin typeface="Times New Roman" panose="02020603050405020304" pitchFamily="18" charset="0"/>
            </a:endParaRPr>
          </a:p>
          <a:p>
            <a:pPr eaLnBrk="1" hangingPunct="1">
              <a:buClrTx/>
              <a:buFontTx/>
              <a:buNone/>
            </a:pPr>
            <a:r>
              <a:rPr lang="en-US" altLang="en-US" sz="2800">
                <a:latin typeface="Times New Roman" panose="02020603050405020304" pitchFamily="18" charset="0"/>
              </a:rPr>
              <a:t> 	Sum Term		A + B + C</a:t>
            </a:r>
          </a:p>
          <a:p>
            <a:pPr eaLnBrk="1" hangingPunct="1">
              <a:buClrTx/>
              <a:buFontTx/>
              <a:buNone/>
            </a:pPr>
            <a:endParaRPr lang="en-US" altLang="en-US" sz="2800">
              <a:latin typeface="Times New Roman" panose="02020603050405020304" pitchFamily="18" charset="0"/>
            </a:endParaRPr>
          </a:p>
          <a:p>
            <a:pPr eaLnBrk="1" hangingPunct="1">
              <a:buClrTx/>
              <a:buFontTx/>
              <a:buNone/>
            </a:pPr>
            <a:r>
              <a:rPr lang="en-US" altLang="en-US" sz="2800">
                <a:latin typeface="Times New Roman" panose="02020603050405020304" pitchFamily="18" charset="0"/>
              </a:rPr>
              <a:t>	Minterm of n variables: A product of n literals	</a:t>
            </a:r>
          </a:p>
          <a:p>
            <a:pPr eaLnBrk="1" hangingPunct="1">
              <a:buClrTx/>
              <a:buFontTx/>
              <a:buNone/>
            </a:pPr>
            <a:r>
              <a:rPr lang="en-US" altLang="en-US" sz="2800">
                <a:latin typeface="Times New Roman" panose="02020603050405020304" pitchFamily="18" charset="0"/>
              </a:rPr>
              <a:t>		in which every variable appears exactly once.</a:t>
            </a:r>
          </a:p>
          <a:p>
            <a:pPr eaLnBrk="1" hangingPunct="1">
              <a:buClrTx/>
              <a:buFontTx/>
              <a:buNone/>
            </a:pPr>
            <a:r>
              <a:rPr lang="en-US" altLang="en-US" sz="2800">
                <a:latin typeface="Times New Roman" panose="02020603050405020304" pitchFamily="18" charset="0"/>
              </a:rPr>
              <a:t>	Maxterm of n variables: A sum of n literals</a:t>
            </a:r>
          </a:p>
          <a:p>
            <a:pPr eaLnBrk="1" hangingPunct="1">
              <a:buClrTx/>
              <a:buFontTx/>
              <a:buNone/>
            </a:pPr>
            <a:r>
              <a:rPr lang="en-US" altLang="en-US" sz="2800">
                <a:latin typeface="Times New Roman" panose="02020603050405020304" pitchFamily="18" charset="0"/>
              </a:rPr>
              <a:t>		in which every variable appears exactly once.</a:t>
            </a:r>
          </a:p>
          <a:p>
            <a:pPr eaLnBrk="1" hangingPunct="1">
              <a:buClrTx/>
              <a:buFontTx/>
              <a:buNone/>
            </a:pPr>
            <a:r>
              <a:rPr lang="en-US" altLang="en-US" sz="2400">
                <a:latin typeface="Times New Roman" panose="02020603050405020304" pitchFamily="18" charset="0"/>
              </a:rPr>
              <a:t>	</a:t>
            </a:r>
          </a:p>
        </p:txBody>
      </p:sp>
      <p:sp>
        <p:nvSpPr>
          <p:cNvPr id="6147" name="Text Box 3"/>
          <p:cNvSpPr txBox="1">
            <a:spLocks noChangeArrowheads="1"/>
          </p:cNvSpPr>
          <p:nvPr/>
        </p:nvSpPr>
        <p:spPr bwMode="auto">
          <a:xfrm>
            <a:off x="609600" y="304800"/>
            <a:ext cx="77724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3600" b="1">
                <a:solidFill>
                  <a:srgbClr val="345A35"/>
                </a:solidFill>
              </a:rPr>
              <a:t>Definitions</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43009"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700">
                <a:solidFill>
                  <a:srgbClr val="345A35"/>
                </a:solidFill>
                <a:effectLst>
                  <a:outerShdw blurRad="38100" dist="38100" dir="2700000" algn="tl">
                    <a:srgbClr val="000000"/>
                  </a:outerShdw>
                </a:effectLst>
              </a:rPr>
              <a:t>Figure 4–30 </a:t>
            </a:r>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017713"/>
            <a:ext cx="8342313" cy="28209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44033"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700">
                <a:solidFill>
                  <a:srgbClr val="345A35"/>
                </a:solidFill>
                <a:effectLst>
                  <a:outerShdw blurRad="38100" dist="38100" dir="2700000" algn="tl">
                    <a:srgbClr val="000000"/>
                  </a:outerShdw>
                </a:effectLst>
              </a:rPr>
              <a:t>Figure 4–31 </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2950" y="914400"/>
            <a:ext cx="5040313"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45057"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700">
                <a:solidFill>
                  <a:srgbClr val="345A35"/>
                </a:solidFill>
                <a:effectLst>
                  <a:outerShdw blurRad="38100" dist="38100" dir="2700000" algn="tl">
                    <a:srgbClr val="000000"/>
                  </a:outerShdw>
                </a:effectLst>
              </a:rPr>
              <a:t>Figure 4–32 </a:t>
            </a:r>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001838"/>
            <a:ext cx="8342313" cy="28527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46081"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700">
                <a:solidFill>
                  <a:srgbClr val="345A35"/>
                </a:solidFill>
                <a:effectLst>
                  <a:outerShdw blurRad="38100" dist="38100" dir="2700000" algn="tl">
                    <a:srgbClr val="000000"/>
                  </a:outerShdw>
                </a:effectLst>
              </a:rPr>
              <a:t>Figure 4–33 </a:t>
            </a:r>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4925" y="914400"/>
            <a:ext cx="3917950"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47105"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700">
                <a:solidFill>
                  <a:srgbClr val="345A35"/>
                </a:solidFill>
                <a:effectLst>
                  <a:outerShdw blurRad="38100" dist="38100" dir="2700000" algn="tl">
                    <a:srgbClr val="000000"/>
                  </a:outerShdw>
                </a:effectLst>
              </a:rPr>
              <a:t>Figure 4–34 </a:t>
            </a: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775" y="914400"/>
            <a:ext cx="5302250"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48129"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600">
                <a:solidFill>
                  <a:srgbClr val="345A35"/>
                </a:solidFill>
                <a:effectLst>
                  <a:outerShdw blurRad="38100" dist="38100" dir="2700000" algn="tl">
                    <a:srgbClr val="000000"/>
                  </a:outerShdw>
                </a:effectLst>
              </a:rPr>
              <a:t>Figure 4–35</a:t>
            </a:r>
            <a:r>
              <a:rPr lang="en-US" altLang="en-US" sz="1600" b="1">
                <a:solidFill>
                  <a:srgbClr val="345A35"/>
                </a:solidFill>
                <a:effectLst>
                  <a:outerShdw blurRad="38100" dist="38100" dir="2700000" algn="tl">
                    <a:srgbClr val="000000"/>
                  </a:outerShdw>
                </a:effectLst>
              </a:rPr>
              <a:t>      Example of mapping directly from a truth table to a Karnaugh map.</a:t>
            </a:r>
            <a:r>
              <a:rPr lang="en-US" altLang="en-US" sz="700" b="1">
                <a:solidFill>
                  <a:srgbClr val="345A35"/>
                </a:solidFill>
                <a:effectLst>
                  <a:outerShdw blurRad="38100" dist="38100" dir="2700000" algn="tl">
                    <a:srgbClr val="000000"/>
                  </a:outerShdw>
                </a:effectLst>
              </a:rPr>
              <a:t> </a:t>
            </a: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650" y="914400"/>
            <a:ext cx="6538913"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49153"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600">
                <a:solidFill>
                  <a:srgbClr val="345A35"/>
                </a:solidFill>
                <a:effectLst>
                  <a:outerShdw blurRad="38100" dist="38100" dir="2700000" algn="tl">
                    <a:srgbClr val="000000"/>
                  </a:outerShdw>
                </a:effectLst>
              </a:rPr>
              <a:t>Figure 4–36</a:t>
            </a:r>
            <a:r>
              <a:rPr lang="en-US" altLang="en-US" sz="1600" b="1">
                <a:solidFill>
                  <a:srgbClr val="345A35"/>
                </a:solidFill>
                <a:effectLst>
                  <a:outerShdw blurRad="38100" dist="38100" dir="2700000" algn="tl">
                    <a:srgbClr val="000000"/>
                  </a:outerShdw>
                </a:effectLst>
              </a:rPr>
              <a:t>      Example of the use of “don’t care” conditions to simplify an expression.</a:t>
            </a:r>
            <a:r>
              <a:rPr lang="en-US" altLang="en-US" sz="700" b="1">
                <a:solidFill>
                  <a:srgbClr val="345A35"/>
                </a:solidFill>
                <a:effectLst>
                  <a:outerShdw blurRad="38100" dist="38100" dir="2700000" algn="tl">
                    <a:srgbClr val="000000"/>
                  </a:outerShdw>
                </a:effectLst>
              </a:rPr>
              <a:t> </a:t>
            </a: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5" y="914400"/>
            <a:ext cx="5795963"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50177"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600">
                <a:solidFill>
                  <a:srgbClr val="345A35"/>
                </a:solidFill>
                <a:effectLst>
                  <a:outerShdw blurRad="38100" dist="38100" dir="2700000" algn="tl">
                    <a:srgbClr val="000000"/>
                  </a:outerShdw>
                </a:effectLst>
              </a:rPr>
              <a:t>Figure 4–37</a:t>
            </a:r>
            <a:r>
              <a:rPr lang="en-US" altLang="en-US" sz="1600" b="1">
                <a:solidFill>
                  <a:srgbClr val="345A35"/>
                </a:solidFill>
                <a:effectLst>
                  <a:outerShdw blurRad="38100" dist="38100" dir="2700000" algn="tl">
                    <a:srgbClr val="000000"/>
                  </a:outerShdw>
                </a:effectLst>
              </a:rPr>
              <a:t>      Example of mapping a standard POS expression.</a:t>
            </a:r>
            <a:r>
              <a:rPr lang="en-US" altLang="en-US" sz="700" b="1">
                <a:solidFill>
                  <a:srgbClr val="345A35"/>
                </a:solidFill>
                <a:effectLst>
                  <a:outerShdw blurRad="38100" dist="38100" dir="2700000" algn="tl">
                    <a:srgbClr val="000000"/>
                  </a:outerShdw>
                </a:effectLst>
              </a:rPr>
              <a:t> </a:t>
            </a:r>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54138"/>
            <a:ext cx="8342313" cy="4149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51201"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700">
                <a:solidFill>
                  <a:srgbClr val="345A35"/>
                </a:solidFill>
                <a:effectLst>
                  <a:outerShdw blurRad="38100" dist="38100" dir="2700000" algn="tl">
                    <a:srgbClr val="000000"/>
                  </a:outerShdw>
                </a:effectLst>
              </a:rPr>
              <a:t>Figure 4–38 </a:t>
            </a:r>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725" y="914400"/>
            <a:ext cx="6100763"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52225"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700">
                <a:solidFill>
                  <a:srgbClr val="345A35"/>
                </a:solidFill>
                <a:effectLst>
                  <a:outerShdw blurRad="38100" dist="38100" dir="2700000" algn="tl">
                    <a:srgbClr val="000000"/>
                  </a:outerShdw>
                </a:effectLst>
              </a:rPr>
              <a:t>Figure 4–39 </a:t>
            </a:r>
          </a:p>
        </p:txBody>
      </p:sp>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6663" y="914400"/>
            <a:ext cx="4052887"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9CE1A809-C484-4BEF-8621-A342B22FEA46}" type="slidenum">
              <a:rPr lang="en-US" altLang="en-US" sz="1400">
                <a:latin typeface="Times New Roman" panose="02020603050405020304" pitchFamily="18" charset="0"/>
              </a:rPr>
              <a:pPr algn="r" eaLnBrk="1" hangingPunct="1">
                <a:buClrTx/>
                <a:buFontTx/>
                <a:buNone/>
              </a:pPr>
              <a:t>5</a:t>
            </a:fld>
            <a:endParaRPr lang="en-US" altLang="en-US" sz="1400">
              <a:latin typeface="Times New Roman" panose="02020603050405020304" pitchFamily="18" charset="0"/>
            </a:endParaRPr>
          </a:p>
        </p:txBody>
      </p:sp>
      <p:sp>
        <p:nvSpPr>
          <p:cNvPr id="7170" name="Text Box 2"/>
          <p:cNvSpPr txBox="1">
            <a:spLocks noChangeArrowheads="1"/>
          </p:cNvSpPr>
          <p:nvPr/>
        </p:nvSpPr>
        <p:spPr bwMode="auto">
          <a:xfrm>
            <a:off x="685800" y="381000"/>
            <a:ext cx="77724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3600" b="1">
                <a:solidFill>
                  <a:srgbClr val="345A35"/>
                </a:solidFill>
              </a:rPr>
              <a:t>Implementation</a:t>
            </a:r>
          </a:p>
        </p:txBody>
      </p:sp>
      <p:sp>
        <p:nvSpPr>
          <p:cNvPr id="7171" name="Text Box 3"/>
          <p:cNvSpPr txBox="1">
            <a:spLocks noChangeArrowheads="1"/>
          </p:cNvSpPr>
          <p:nvPr/>
        </p:nvSpPr>
        <p:spPr bwMode="auto">
          <a:xfrm>
            <a:off x="1041400" y="1447800"/>
            <a:ext cx="7496175" cy="435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2800">
                <a:latin typeface="Times New Roman" panose="02020603050405020304" pitchFamily="18" charset="0"/>
              </a:rPr>
              <a:t>Specification           </a:t>
            </a:r>
            <a:r>
              <a:rPr lang="en-US" altLang="en-US" sz="2800">
                <a:latin typeface="Wingdings" panose="05000000000000000000" pitchFamily="2" charset="2"/>
              </a:rPr>
              <a:t></a:t>
            </a:r>
            <a:r>
              <a:rPr lang="en-US" altLang="en-US" sz="2800">
                <a:latin typeface="Times New Roman" panose="02020603050405020304" pitchFamily="18" charset="0"/>
              </a:rPr>
              <a:t>      Schematic Diagram </a:t>
            </a:r>
          </a:p>
          <a:p>
            <a:pPr eaLnBrk="1" hangingPunct="1">
              <a:buClrTx/>
              <a:buFontTx/>
              <a:buNone/>
            </a:pPr>
            <a:r>
              <a:rPr lang="en-US" altLang="en-US" sz="2800">
                <a:latin typeface="Times New Roman" panose="02020603050405020304" pitchFamily="18" charset="0"/>
              </a:rPr>
              <a:t>                                          Net list, </a:t>
            </a:r>
          </a:p>
          <a:p>
            <a:pPr eaLnBrk="1" hangingPunct="1">
              <a:buClrTx/>
              <a:buFontTx/>
              <a:buNone/>
            </a:pPr>
            <a:r>
              <a:rPr lang="en-US" altLang="en-US" sz="2800">
                <a:latin typeface="Times New Roman" panose="02020603050405020304" pitchFamily="18" charset="0"/>
              </a:rPr>
              <a:t>				 Switching expression</a:t>
            </a:r>
          </a:p>
          <a:p>
            <a:pPr eaLnBrk="1" hangingPunct="1">
              <a:buClrTx/>
              <a:buFontTx/>
              <a:buNone/>
            </a:pPr>
            <a:r>
              <a:rPr lang="en-US" altLang="en-US" sz="2800">
                <a:latin typeface="Times New Roman" panose="02020603050405020304" pitchFamily="18" charset="0"/>
              </a:rPr>
              <a:t>Obj min cost            </a:t>
            </a:r>
            <a:r>
              <a:rPr lang="en-US" altLang="en-US" sz="2800">
                <a:latin typeface="Wingdings" panose="05000000000000000000" pitchFamily="2" charset="2"/>
              </a:rPr>
              <a:t></a:t>
            </a:r>
            <a:r>
              <a:rPr lang="en-US" altLang="en-US" sz="2800">
                <a:latin typeface="Times New Roman" panose="02020603050405020304" pitchFamily="18" charset="0"/>
              </a:rPr>
              <a:t> 	 Search in solution space	</a:t>
            </a:r>
          </a:p>
          <a:p>
            <a:pPr eaLnBrk="1" hangingPunct="1">
              <a:buClrTx/>
              <a:buFontTx/>
              <a:buNone/>
            </a:pPr>
            <a:r>
              <a:rPr lang="en-US" altLang="en-US" sz="2800">
                <a:latin typeface="Times New Roman" panose="02020603050405020304" pitchFamily="18" charset="0"/>
              </a:rPr>
              <a:t>(max performance)</a:t>
            </a:r>
          </a:p>
          <a:p>
            <a:pPr eaLnBrk="1" hangingPunct="1">
              <a:buClrTx/>
              <a:buFontTx/>
              <a:buNone/>
            </a:pPr>
            <a:endParaRPr lang="en-US" altLang="en-US" sz="2800">
              <a:latin typeface="Times New Roman" panose="02020603050405020304" pitchFamily="18" charset="0"/>
            </a:endParaRPr>
          </a:p>
          <a:p>
            <a:pPr eaLnBrk="1" hangingPunct="1">
              <a:buClrTx/>
              <a:buFontTx/>
              <a:buNone/>
            </a:pPr>
            <a:r>
              <a:rPr lang="en-US" altLang="en-US" sz="2800">
                <a:latin typeface="Times New Roman" panose="02020603050405020304" pitchFamily="18" charset="0"/>
              </a:rPr>
              <a:t>Cost: wires, gates    </a:t>
            </a:r>
            <a:r>
              <a:rPr lang="en-US" altLang="en-US" sz="2800">
                <a:latin typeface="Wingdings" panose="05000000000000000000" pitchFamily="2" charset="2"/>
              </a:rPr>
              <a:t></a:t>
            </a:r>
            <a:r>
              <a:rPr lang="en-US" altLang="en-US" sz="2800">
                <a:latin typeface="Times New Roman" panose="02020603050405020304" pitchFamily="18" charset="0"/>
              </a:rPr>
              <a:t>     Literals, product terms, </a:t>
            </a:r>
          </a:p>
          <a:p>
            <a:pPr eaLnBrk="1" hangingPunct="1">
              <a:buClrTx/>
              <a:buFontTx/>
              <a:buNone/>
            </a:pPr>
            <a:r>
              <a:rPr lang="en-US" altLang="en-US" sz="2800">
                <a:latin typeface="Times New Roman" panose="02020603050405020304" pitchFamily="18" charset="0"/>
              </a:rPr>
              <a:t>			           sum terms</a:t>
            </a:r>
          </a:p>
          <a:p>
            <a:pPr eaLnBrk="1" hangingPunct="1">
              <a:buClrTx/>
              <a:buFontTx/>
              <a:buNone/>
            </a:pPr>
            <a:endParaRPr lang="en-US" altLang="en-US" sz="2800">
              <a:latin typeface="Times New Roman" panose="02020603050405020304" pitchFamily="18" charset="0"/>
            </a:endParaRPr>
          </a:p>
          <a:p>
            <a:pPr eaLnBrk="1" hangingPunct="1">
              <a:buClrTx/>
              <a:buFontTx/>
              <a:buNone/>
            </a:pPr>
            <a:r>
              <a:rPr lang="en-US" altLang="en-US" sz="2800">
                <a:latin typeface="Times New Roman" panose="02020603050405020304" pitchFamily="18" charset="0"/>
              </a:rPr>
              <a:t>We want to minimize # of terms, # of literals</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53249"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700">
                <a:solidFill>
                  <a:srgbClr val="345A35"/>
                </a:solidFill>
                <a:effectLst>
                  <a:outerShdw blurRad="38100" dist="38100" dir="2700000" algn="tl">
                    <a:srgbClr val="000000"/>
                  </a:outerShdw>
                </a:effectLst>
              </a:rPr>
              <a:t>Figure 4–40 </a:t>
            </a:r>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50" y="914400"/>
            <a:ext cx="5143500"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54273"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700">
                <a:solidFill>
                  <a:srgbClr val="345A35"/>
                </a:solidFill>
                <a:effectLst>
                  <a:outerShdw blurRad="38100" dist="38100" dir="2700000" algn="tl">
                    <a:srgbClr val="000000"/>
                  </a:outerShdw>
                </a:effectLst>
              </a:rPr>
              <a:t>Figure 4–41 </a:t>
            </a:r>
          </a:p>
        </p:txBody>
      </p:sp>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914400"/>
            <a:ext cx="5972175"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55297"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000" b="1">
                <a:solidFill>
                  <a:srgbClr val="345A35"/>
                </a:solidFill>
                <a:effectLst>
                  <a:outerShdw blurRad="38100" dist="38100" dir="2700000" algn="tl">
                    <a:srgbClr val="000000"/>
                  </a:outerShdw>
                </a:effectLst>
              </a:rPr>
              <a:t>The Karnaugh Map</a:t>
            </a:r>
          </a:p>
        </p:txBody>
      </p:sp>
      <p:grpSp>
        <p:nvGrpSpPr>
          <p:cNvPr id="55298" name="Group 2"/>
          <p:cNvGrpSpPr>
            <a:grpSpLocks/>
          </p:cNvGrpSpPr>
          <p:nvPr/>
        </p:nvGrpSpPr>
        <p:grpSpPr bwMode="auto">
          <a:xfrm>
            <a:off x="228600" y="228600"/>
            <a:ext cx="8602663" cy="6011863"/>
            <a:chOff x="144" y="144"/>
            <a:chExt cx="5419" cy="3787"/>
          </a:xfrm>
        </p:grpSpPr>
        <p:grpSp>
          <p:nvGrpSpPr>
            <p:cNvPr id="55299" name="Group 3"/>
            <p:cNvGrpSpPr>
              <a:grpSpLocks/>
            </p:cNvGrpSpPr>
            <p:nvPr/>
          </p:nvGrpSpPr>
          <p:grpSpPr bwMode="auto">
            <a:xfrm>
              <a:off x="192" y="192"/>
              <a:ext cx="5371" cy="3739"/>
              <a:chOff x="192" y="192"/>
              <a:chExt cx="5371" cy="3739"/>
            </a:xfrm>
          </p:grpSpPr>
          <p:sp>
            <p:nvSpPr>
              <p:cNvPr id="55300" name="Line 4"/>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55301" name="Line 5"/>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55302" name="Rectangle 6"/>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grpSp>
        <p:nvGrpSpPr>
          <p:cNvPr id="55303" name="Group 7"/>
          <p:cNvGrpSpPr>
            <a:grpSpLocks/>
          </p:cNvGrpSpPr>
          <p:nvPr/>
        </p:nvGrpSpPr>
        <p:grpSpPr bwMode="auto">
          <a:xfrm>
            <a:off x="990600" y="1652588"/>
            <a:ext cx="7078663" cy="4016375"/>
            <a:chOff x="624" y="1041"/>
            <a:chExt cx="4459" cy="2530"/>
          </a:xfrm>
        </p:grpSpPr>
        <p:pic>
          <p:nvPicPr>
            <p:cNvPr id="5530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 y="1041"/>
              <a:ext cx="4410" cy="223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5305" name="Text Box 9"/>
            <p:cNvSpPr txBox="1">
              <a:spLocks noChangeArrowheads="1"/>
            </p:cNvSpPr>
            <p:nvPr/>
          </p:nvSpPr>
          <p:spPr bwMode="auto">
            <a:xfrm>
              <a:off x="624" y="3360"/>
              <a:ext cx="4459"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spcBef>
                  <a:spcPts val="1000"/>
                </a:spcBef>
                <a:buClrTx/>
                <a:buFontTx/>
                <a:buNone/>
              </a:pPr>
              <a:r>
                <a:rPr lang="en-US" altLang="en-US" sz="1600" b="1"/>
                <a:t>5-Variable Karnaugh Mapping</a:t>
              </a:r>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55303"/>
                                        </p:tgtEl>
                                        <p:attrNameLst>
                                          <p:attrName>style.visibility</p:attrName>
                                        </p:attrNameLst>
                                      </p:cBhvr>
                                      <p:to>
                                        <p:strVal val="visible"/>
                                      </p:to>
                                    </p:set>
                                    <p:animEffect transition="in" filter="dissolve">
                                      <p:cBhvr additive="repl">
                                        <p:cTn id="7" dur="500"/>
                                        <p:tgtEl>
                                          <p:spTgt spid="55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56321"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600">
                <a:solidFill>
                  <a:srgbClr val="345A35"/>
                </a:solidFill>
                <a:effectLst>
                  <a:outerShdw blurRad="38100" dist="38100" dir="2700000" algn="tl">
                    <a:srgbClr val="000000"/>
                  </a:outerShdw>
                </a:effectLst>
              </a:rPr>
              <a:t>Figure 4–43</a:t>
            </a:r>
            <a:r>
              <a:rPr lang="en-US" altLang="en-US" sz="1600" b="1">
                <a:solidFill>
                  <a:srgbClr val="345A35"/>
                </a:solidFill>
                <a:effectLst>
                  <a:outerShdw blurRad="38100" dist="38100" dir="2700000" algn="tl">
                    <a:srgbClr val="000000"/>
                  </a:outerShdw>
                </a:effectLst>
              </a:rPr>
              <a:t>      Illustration of groupings of 1s in adjacent cells of a 5-variable map.</a:t>
            </a:r>
            <a:r>
              <a:rPr lang="en-US" altLang="en-US" sz="700" b="1">
                <a:solidFill>
                  <a:srgbClr val="345A35"/>
                </a:solidFill>
                <a:effectLst>
                  <a:outerShdw blurRad="38100" dist="38100" dir="2700000" algn="tl">
                    <a:srgbClr val="000000"/>
                  </a:outerShdw>
                </a:effectLst>
              </a:rPr>
              <a:t> </a:t>
            </a:r>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688" y="914400"/>
            <a:ext cx="4162425"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57345"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700">
                <a:solidFill>
                  <a:srgbClr val="345A35"/>
                </a:solidFill>
                <a:effectLst>
                  <a:outerShdw blurRad="38100" dist="38100" dir="2700000" algn="tl">
                    <a:srgbClr val="000000"/>
                  </a:outerShdw>
                </a:effectLst>
              </a:rPr>
              <a:t>Figure 4–44 </a:t>
            </a:r>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50" y="914400"/>
            <a:ext cx="7861300"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58369" name="Text Box 1"/>
          <p:cNvSpPr txBox="1">
            <a:spLocks noChangeArrowheads="1"/>
          </p:cNvSpPr>
          <p:nvPr/>
        </p:nvSpPr>
        <p:spPr bwMode="auto">
          <a:xfrm>
            <a:off x="457200" y="2590800"/>
            <a:ext cx="8229600"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400" b="1">
                <a:solidFill>
                  <a:srgbClr val="345A35"/>
                </a:solidFill>
                <a:effectLst>
                  <a:outerShdw blurRad="38100" dist="38100" dir="2700000" algn="tl">
                    <a:srgbClr val="000000"/>
                  </a:outerShdw>
                </a:effectLst>
              </a:rPr>
              <a:t>VHDL</a:t>
            </a:r>
          </a:p>
        </p:txBody>
      </p:sp>
      <p:grpSp>
        <p:nvGrpSpPr>
          <p:cNvPr id="58370" name="Group 2"/>
          <p:cNvGrpSpPr>
            <a:grpSpLocks/>
          </p:cNvGrpSpPr>
          <p:nvPr/>
        </p:nvGrpSpPr>
        <p:grpSpPr bwMode="auto">
          <a:xfrm>
            <a:off x="228600" y="228600"/>
            <a:ext cx="8602663" cy="6011863"/>
            <a:chOff x="144" y="144"/>
            <a:chExt cx="5419" cy="3787"/>
          </a:xfrm>
        </p:grpSpPr>
        <p:grpSp>
          <p:nvGrpSpPr>
            <p:cNvPr id="58371" name="Group 3"/>
            <p:cNvGrpSpPr>
              <a:grpSpLocks/>
            </p:cNvGrpSpPr>
            <p:nvPr/>
          </p:nvGrpSpPr>
          <p:grpSpPr bwMode="auto">
            <a:xfrm>
              <a:off x="192" y="192"/>
              <a:ext cx="5371" cy="3739"/>
              <a:chOff x="192" y="192"/>
              <a:chExt cx="5371" cy="3739"/>
            </a:xfrm>
          </p:grpSpPr>
          <p:sp>
            <p:nvSpPr>
              <p:cNvPr id="58372" name="Line 4"/>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58373" name="Line 5"/>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58374" name="Rectangle 6"/>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22" presetClass="entr" presetSubtype="8" fill="hold" nodeType="withEffect">
                                  <p:stCondLst>
                                    <p:cond delay="0"/>
                                  </p:stCondLst>
                                  <p:childTnLst>
                                    <p:set>
                                      <p:cBhvr additive="repl">
                                        <p:cTn id="6" dur="1" fill="hold">
                                          <p:stCondLst>
                                            <p:cond delay="0"/>
                                          </p:stCondLst>
                                        </p:cTn>
                                        <p:tgtEl>
                                          <p:spTgt spid="58369"/>
                                        </p:tgtEl>
                                        <p:attrNameLst>
                                          <p:attrName>style.visibility</p:attrName>
                                        </p:attrNameLst>
                                      </p:cBhvr>
                                      <p:to>
                                        <p:strVal val="visible"/>
                                      </p:to>
                                    </p:set>
                                    <p:animEffect transition="in" filter="wipe(left)">
                                      <p:cBhvr additive="repl">
                                        <p:cTn id="7" dur="1000"/>
                                        <p:tgtEl>
                                          <p:spTgt spid="58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59393"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600">
                <a:solidFill>
                  <a:srgbClr val="345A35"/>
                </a:solidFill>
                <a:effectLst>
                  <a:outerShdw blurRad="38100" dist="38100" dir="2700000" algn="tl">
                    <a:srgbClr val="000000"/>
                  </a:outerShdw>
                </a:effectLst>
              </a:rPr>
              <a:t>Figure 4–45</a:t>
            </a:r>
            <a:r>
              <a:rPr lang="en-US" altLang="en-US" sz="1600" b="1">
                <a:solidFill>
                  <a:srgbClr val="345A35"/>
                </a:solidFill>
                <a:effectLst>
                  <a:outerShdw blurRad="38100" dist="38100" dir="2700000" algn="tl">
                    <a:srgbClr val="000000"/>
                  </a:outerShdw>
                </a:effectLst>
              </a:rPr>
              <a:t>      A VHDL program for a 2-input AND gate.</a:t>
            </a:r>
            <a:r>
              <a:rPr lang="en-US" altLang="en-US" sz="700" b="1">
                <a:solidFill>
                  <a:srgbClr val="345A35"/>
                </a:solidFill>
                <a:effectLst>
                  <a:outerShdw blurRad="38100" dist="38100" dir="2700000" algn="tl">
                    <a:srgbClr val="000000"/>
                  </a:outerShdw>
                </a:effectLst>
              </a:rPr>
              <a:t> </a:t>
            </a:r>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19275"/>
            <a:ext cx="8342313" cy="3217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60417"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400" b="1">
                <a:solidFill>
                  <a:srgbClr val="345A35"/>
                </a:solidFill>
                <a:effectLst>
                  <a:outerShdw blurRad="38100" dist="38100" dir="2700000" algn="tl">
                    <a:srgbClr val="000000"/>
                  </a:outerShdw>
                </a:effectLst>
              </a:rPr>
              <a:t>VHDL</a:t>
            </a:r>
          </a:p>
        </p:txBody>
      </p:sp>
      <p:sp>
        <p:nvSpPr>
          <p:cNvPr id="60418" name="Text Box 2"/>
          <p:cNvSpPr txBox="1">
            <a:spLocks noChangeArrowheads="1"/>
          </p:cNvSpPr>
          <p:nvPr/>
        </p:nvSpPr>
        <p:spPr bwMode="auto">
          <a:xfrm>
            <a:off x="457200" y="1600200"/>
            <a:ext cx="4038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4963" indent="-334963">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1pPr>
            <a:lvl2pP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2pPr>
            <a:lvl3pPr indent="-220663">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3pPr>
            <a:lvl4pP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4pPr>
            <a:lvl5pP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9pPr>
          </a:lstStyle>
          <a:p>
            <a:pPr eaLnBrk="1" hangingPunct="1">
              <a:spcBef>
                <a:spcPts val="700"/>
              </a:spcBef>
              <a:buFont typeface="Arial" panose="020B0604020202020204" pitchFamily="34" charset="0"/>
              <a:buChar char="•"/>
            </a:pPr>
            <a:r>
              <a:rPr lang="en-US" altLang="en-US" sz="2800">
                <a:effectLst>
                  <a:outerShdw blurRad="38100" dist="38100" dir="2700000" algn="tl">
                    <a:srgbClr val="FFFFFF"/>
                  </a:outerShdw>
                </a:effectLst>
              </a:rPr>
              <a:t>VHDL Operators</a:t>
            </a:r>
          </a:p>
          <a:p>
            <a:pPr marL="341313" eaLnBrk="1" hangingPunct="1">
              <a:spcBef>
                <a:spcPts val="700"/>
              </a:spcBef>
              <a:buClrTx/>
              <a:buFontTx/>
              <a:buNone/>
            </a:pPr>
            <a:endParaRPr lang="en-US" altLang="en-US" sz="2800">
              <a:effectLst>
                <a:outerShdw blurRad="38100" dist="38100" dir="2700000" algn="tl">
                  <a:srgbClr val="FFFFFF"/>
                </a:outerShdw>
              </a:effectLst>
            </a:endParaRPr>
          </a:p>
          <a:p>
            <a:pPr lvl="2" eaLnBrk="1" hangingPunct="1">
              <a:spcBef>
                <a:spcPts val="600"/>
              </a:spcBef>
              <a:buClrTx/>
              <a:buFontTx/>
              <a:buNone/>
            </a:pPr>
            <a:r>
              <a:rPr lang="en-US" altLang="en-US" sz="2400" b="1">
                <a:solidFill>
                  <a:srgbClr val="0000FF"/>
                </a:solidFill>
                <a:effectLst>
                  <a:outerShdw blurRad="38100" dist="38100" dir="2700000" algn="tl">
                    <a:srgbClr val="000000"/>
                  </a:outerShdw>
                </a:effectLst>
              </a:rPr>
              <a:t>and</a:t>
            </a:r>
          </a:p>
          <a:p>
            <a:pPr lvl="2" eaLnBrk="1" hangingPunct="1">
              <a:spcBef>
                <a:spcPts val="600"/>
              </a:spcBef>
              <a:buClrTx/>
              <a:buFontTx/>
              <a:buNone/>
            </a:pPr>
            <a:r>
              <a:rPr lang="en-US" altLang="en-US" sz="2400" b="1">
                <a:solidFill>
                  <a:srgbClr val="0000FF"/>
                </a:solidFill>
                <a:effectLst>
                  <a:outerShdw blurRad="38100" dist="38100" dir="2700000" algn="tl">
                    <a:srgbClr val="000000"/>
                  </a:outerShdw>
                </a:effectLst>
              </a:rPr>
              <a:t>or</a:t>
            </a:r>
          </a:p>
          <a:p>
            <a:pPr lvl="2" eaLnBrk="1" hangingPunct="1">
              <a:spcBef>
                <a:spcPts val="600"/>
              </a:spcBef>
              <a:buClrTx/>
              <a:buFontTx/>
              <a:buNone/>
            </a:pPr>
            <a:r>
              <a:rPr lang="en-US" altLang="en-US" sz="2400" b="1">
                <a:solidFill>
                  <a:srgbClr val="0000FF"/>
                </a:solidFill>
                <a:effectLst>
                  <a:outerShdw blurRad="38100" dist="38100" dir="2700000" algn="tl">
                    <a:srgbClr val="000000"/>
                  </a:outerShdw>
                </a:effectLst>
              </a:rPr>
              <a:t>not</a:t>
            </a:r>
          </a:p>
          <a:p>
            <a:pPr lvl="2" eaLnBrk="1" hangingPunct="1">
              <a:spcBef>
                <a:spcPts val="600"/>
              </a:spcBef>
              <a:buClrTx/>
              <a:buFontTx/>
              <a:buNone/>
            </a:pPr>
            <a:r>
              <a:rPr lang="en-US" altLang="en-US" sz="2400" b="1">
                <a:solidFill>
                  <a:srgbClr val="0000FF"/>
                </a:solidFill>
                <a:effectLst>
                  <a:outerShdw blurRad="38100" dist="38100" dir="2700000" algn="tl">
                    <a:srgbClr val="000000"/>
                  </a:outerShdw>
                </a:effectLst>
              </a:rPr>
              <a:t>nand</a:t>
            </a:r>
          </a:p>
          <a:p>
            <a:pPr lvl="2" eaLnBrk="1" hangingPunct="1">
              <a:spcBef>
                <a:spcPts val="500"/>
              </a:spcBef>
              <a:buClrTx/>
              <a:buFontTx/>
              <a:buNone/>
            </a:pPr>
            <a:r>
              <a:rPr lang="en-US" altLang="en-US" sz="2400" b="1">
                <a:solidFill>
                  <a:srgbClr val="0000FF"/>
                </a:solidFill>
                <a:effectLst>
                  <a:outerShdw blurRad="38100" dist="38100" dir="2700000" algn="tl">
                    <a:srgbClr val="000000"/>
                  </a:outerShdw>
                </a:effectLst>
              </a:rPr>
              <a:t>nor</a:t>
            </a:r>
            <a:r>
              <a:rPr lang="en-US" altLang="en-US" sz="2000">
                <a:effectLst>
                  <a:outerShdw blurRad="38100" dist="38100" dir="2700000" algn="tl">
                    <a:srgbClr val="FFFFFF"/>
                  </a:outerShdw>
                </a:effectLst>
              </a:rPr>
              <a:t> </a:t>
            </a:r>
          </a:p>
          <a:p>
            <a:pPr lvl="2" eaLnBrk="1" hangingPunct="1">
              <a:spcBef>
                <a:spcPts val="600"/>
              </a:spcBef>
              <a:buClrTx/>
              <a:buFontTx/>
              <a:buNone/>
            </a:pPr>
            <a:r>
              <a:rPr lang="en-US" altLang="en-US" sz="2400" b="1">
                <a:solidFill>
                  <a:srgbClr val="0000FF"/>
                </a:solidFill>
                <a:effectLst>
                  <a:outerShdw blurRad="38100" dist="38100" dir="2700000" algn="tl">
                    <a:srgbClr val="000000"/>
                  </a:outerShdw>
                </a:effectLst>
              </a:rPr>
              <a:t>xor</a:t>
            </a:r>
          </a:p>
          <a:p>
            <a:pPr lvl="2" eaLnBrk="1" hangingPunct="1">
              <a:spcBef>
                <a:spcPts val="600"/>
              </a:spcBef>
              <a:buClrTx/>
              <a:buFontTx/>
              <a:buNone/>
            </a:pPr>
            <a:r>
              <a:rPr lang="en-US" altLang="en-US" sz="2400" b="1">
                <a:solidFill>
                  <a:srgbClr val="0000FF"/>
                </a:solidFill>
                <a:effectLst>
                  <a:outerShdw blurRad="38100" dist="38100" dir="2700000" algn="tl">
                    <a:srgbClr val="000000"/>
                  </a:outerShdw>
                </a:effectLst>
              </a:rPr>
              <a:t>xnor</a:t>
            </a:r>
          </a:p>
        </p:txBody>
      </p:sp>
      <p:sp>
        <p:nvSpPr>
          <p:cNvPr id="60419" name="Text Box 3"/>
          <p:cNvSpPr txBox="1">
            <a:spLocks noChangeArrowheads="1"/>
          </p:cNvSpPr>
          <p:nvPr/>
        </p:nvSpPr>
        <p:spPr bwMode="auto">
          <a:xfrm>
            <a:off x="4648200" y="1600200"/>
            <a:ext cx="4038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4963" indent="-334963">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1pPr>
            <a:lvl2pPr indent="-277813">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2pPr>
            <a:lvl3pP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3pPr>
            <a:lvl4pP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4pPr>
            <a:lvl5pP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9pPr>
          </a:lstStyle>
          <a:p>
            <a:pPr eaLnBrk="1" hangingPunct="1">
              <a:spcBef>
                <a:spcPts val="700"/>
              </a:spcBef>
              <a:buFont typeface="Arial" panose="020B0604020202020204" pitchFamily="34" charset="0"/>
              <a:buChar char="•"/>
            </a:pPr>
            <a:r>
              <a:rPr lang="en-US" altLang="en-US" sz="2800">
                <a:effectLst>
                  <a:outerShdw blurRad="38100" dist="38100" dir="2700000" algn="tl">
                    <a:srgbClr val="FFFFFF"/>
                  </a:outerShdw>
                </a:effectLst>
              </a:rPr>
              <a:t>VHDL Elements</a:t>
            </a:r>
          </a:p>
          <a:p>
            <a:pPr marL="341313" eaLnBrk="1" hangingPunct="1">
              <a:spcBef>
                <a:spcPts val="700"/>
              </a:spcBef>
              <a:buClrTx/>
              <a:buFontTx/>
              <a:buNone/>
            </a:pPr>
            <a:endParaRPr lang="en-US" altLang="en-US" sz="2800">
              <a:effectLst>
                <a:outerShdw blurRad="38100" dist="38100" dir="2700000" algn="tl">
                  <a:srgbClr val="FFFFFF"/>
                </a:outerShdw>
              </a:effectLst>
            </a:endParaRPr>
          </a:p>
          <a:p>
            <a:pPr lvl="1" eaLnBrk="1" hangingPunct="1">
              <a:spcBef>
                <a:spcPts val="600"/>
              </a:spcBef>
              <a:buClrTx/>
              <a:buFontTx/>
              <a:buNone/>
            </a:pPr>
            <a:r>
              <a:rPr lang="en-US" altLang="en-US" sz="2400">
                <a:effectLst>
                  <a:outerShdw blurRad="38100" dist="38100" dir="2700000" algn="tl">
                    <a:srgbClr val="FFFFFF"/>
                  </a:outerShdw>
                </a:effectLst>
              </a:rPr>
              <a:t>entity</a:t>
            </a:r>
          </a:p>
          <a:p>
            <a:pPr lvl="1" eaLnBrk="1" hangingPunct="1">
              <a:spcBef>
                <a:spcPts val="600"/>
              </a:spcBef>
              <a:buClrTx/>
              <a:buFontTx/>
              <a:buNone/>
            </a:pPr>
            <a:r>
              <a:rPr lang="en-US" altLang="en-US" sz="2400">
                <a:effectLst>
                  <a:outerShdw blurRad="38100" dist="38100" dir="2700000" algn="tl">
                    <a:srgbClr val="FFFFFF"/>
                  </a:outerShdw>
                </a:effectLst>
              </a:rPr>
              <a:t>architecture</a:t>
            </a:r>
          </a:p>
        </p:txBody>
      </p:sp>
      <p:grpSp>
        <p:nvGrpSpPr>
          <p:cNvPr id="60420" name="Group 4"/>
          <p:cNvGrpSpPr>
            <a:grpSpLocks/>
          </p:cNvGrpSpPr>
          <p:nvPr/>
        </p:nvGrpSpPr>
        <p:grpSpPr bwMode="auto">
          <a:xfrm>
            <a:off x="228600" y="228600"/>
            <a:ext cx="8602663" cy="6011863"/>
            <a:chOff x="144" y="144"/>
            <a:chExt cx="5419" cy="3787"/>
          </a:xfrm>
        </p:grpSpPr>
        <p:grpSp>
          <p:nvGrpSpPr>
            <p:cNvPr id="60421" name="Group 5"/>
            <p:cNvGrpSpPr>
              <a:grpSpLocks/>
            </p:cNvGrpSpPr>
            <p:nvPr/>
          </p:nvGrpSpPr>
          <p:grpSpPr bwMode="auto">
            <a:xfrm>
              <a:off x="192" y="192"/>
              <a:ext cx="5371" cy="3739"/>
              <a:chOff x="192" y="192"/>
              <a:chExt cx="5371" cy="3739"/>
            </a:xfrm>
          </p:grpSpPr>
          <p:sp>
            <p:nvSpPr>
              <p:cNvPr id="60422" name="Line 6"/>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60423" name="Line 7"/>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60424" name="Rectangle 8"/>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60418">
                                            <p:txEl>
                                              <p:pRg st="0" end="0"/>
                                            </p:txEl>
                                          </p:spTgt>
                                        </p:tgtEl>
                                        <p:attrNameLst>
                                          <p:attrName>style.visibility</p:attrName>
                                        </p:attrNameLst>
                                      </p:cBhvr>
                                      <p:to>
                                        <p:strVal val="visible"/>
                                      </p:to>
                                    </p:set>
                                    <p:animEffect transition="in" filter="dissolve">
                                      <p:cBhvr additive="repl">
                                        <p:cTn id="7" dur="500"/>
                                        <p:tgtEl>
                                          <p:spTgt spid="60418">
                                            <p:txEl>
                                              <p:pRg st="0" end="0"/>
                                            </p:txEl>
                                          </p:spTgt>
                                        </p:tgtEl>
                                      </p:cBhvr>
                                    </p:animEffect>
                                  </p:childTnLst>
                                </p:cTn>
                              </p:par>
                            </p:childTnLst>
                          </p:cTn>
                        </p:par>
                        <p:par>
                          <p:cTn id="8" fill="hold" nodeType="afterGroup">
                            <p:stCondLst>
                              <p:cond delay="500"/>
                            </p:stCondLst>
                            <p:childTnLst>
                              <p:par>
                                <p:cTn id="9" presetID="9" presetClass="entr" fill="hold" nodeType="afterEffect">
                                  <p:stCondLst>
                                    <p:cond delay="0"/>
                                  </p:stCondLst>
                                  <p:childTnLst>
                                    <p:set>
                                      <p:cBhvr additive="repl">
                                        <p:cTn id="10" dur="1" fill="hold">
                                          <p:stCondLst>
                                            <p:cond delay="0"/>
                                          </p:stCondLst>
                                        </p:cTn>
                                        <p:tgtEl>
                                          <p:spTgt spid="60418">
                                            <p:txEl>
                                              <p:pRg st="2" end="2"/>
                                            </p:txEl>
                                          </p:spTgt>
                                        </p:tgtEl>
                                        <p:attrNameLst>
                                          <p:attrName>style.visibility</p:attrName>
                                        </p:attrNameLst>
                                      </p:cBhvr>
                                      <p:to>
                                        <p:strVal val="visible"/>
                                      </p:to>
                                    </p:set>
                                    <p:animEffect transition="in" filter="dissolve">
                                      <p:cBhvr additive="repl">
                                        <p:cTn id="11" dur="500"/>
                                        <p:tgtEl>
                                          <p:spTgt spid="60418">
                                            <p:txEl>
                                              <p:pRg st="2" end="2"/>
                                            </p:txEl>
                                          </p:spTgt>
                                        </p:tgtEl>
                                      </p:cBhvr>
                                    </p:animEffect>
                                  </p:childTnLst>
                                </p:cTn>
                              </p:par>
                              <p:par>
                                <p:cTn id="12" presetID="9" presetClass="entr" fill="hold" nodeType="withEffect">
                                  <p:stCondLst>
                                    <p:cond delay="0"/>
                                  </p:stCondLst>
                                  <p:childTnLst>
                                    <p:set>
                                      <p:cBhvr additive="repl">
                                        <p:cTn id="13" dur="1" fill="hold">
                                          <p:stCondLst>
                                            <p:cond delay="0"/>
                                          </p:stCondLst>
                                        </p:cTn>
                                        <p:tgtEl>
                                          <p:spTgt spid="60418">
                                            <p:txEl>
                                              <p:pRg st="3" end="3"/>
                                            </p:txEl>
                                          </p:spTgt>
                                        </p:tgtEl>
                                        <p:attrNameLst>
                                          <p:attrName>style.visibility</p:attrName>
                                        </p:attrNameLst>
                                      </p:cBhvr>
                                      <p:to>
                                        <p:strVal val="visible"/>
                                      </p:to>
                                    </p:set>
                                    <p:animEffect transition="in" filter="dissolve">
                                      <p:cBhvr additive="repl">
                                        <p:cTn id="14" dur="500"/>
                                        <p:tgtEl>
                                          <p:spTgt spid="60418">
                                            <p:txEl>
                                              <p:pRg st="3" end="3"/>
                                            </p:txEl>
                                          </p:spTgt>
                                        </p:tgtEl>
                                      </p:cBhvr>
                                    </p:animEffect>
                                  </p:childTnLst>
                                </p:cTn>
                              </p:par>
                              <p:par>
                                <p:cTn id="15" presetID="9" presetClass="entr" fill="hold" nodeType="withEffect">
                                  <p:stCondLst>
                                    <p:cond delay="0"/>
                                  </p:stCondLst>
                                  <p:childTnLst>
                                    <p:set>
                                      <p:cBhvr additive="repl">
                                        <p:cTn id="16" dur="1" fill="hold">
                                          <p:stCondLst>
                                            <p:cond delay="0"/>
                                          </p:stCondLst>
                                        </p:cTn>
                                        <p:tgtEl>
                                          <p:spTgt spid="60418">
                                            <p:txEl>
                                              <p:pRg st="4" end="4"/>
                                            </p:txEl>
                                          </p:spTgt>
                                        </p:tgtEl>
                                        <p:attrNameLst>
                                          <p:attrName>style.visibility</p:attrName>
                                        </p:attrNameLst>
                                      </p:cBhvr>
                                      <p:to>
                                        <p:strVal val="visible"/>
                                      </p:to>
                                    </p:set>
                                    <p:animEffect transition="in" filter="dissolve">
                                      <p:cBhvr additive="repl">
                                        <p:cTn id="17" dur="500"/>
                                        <p:tgtEl>
                                          <p:spTgt spid="60418">
                                            <p:txEl>
                                              <p:pRg st="4" end="4"/>
                                            </p:txEl>
                                          </p:spTgt>
                                        </p:tgtEl>
                                      </p:cBhvr>
                                    </p:animEffect>
                                  </p:childTnLst>
                                </p:cTn>
                              </p:par>
                              <p:par>
                                <p:cTn id="18" presetID="9" presetClass="entr" fill="hold" nodeType="withEffect">
                                  <p:stCondLst>
                                    <p:cond delay="0"/>
                                  </p:stCondLst>
                                  <p:childTnLst>
                                    <p:set>
                                      <p:cBhvr additive="repl">
                                        <p:cTn id="19" dur="1" fill="hold">
                                          <p:stCondLst>
                                            <p:cond delay="0"/>
                                          </p:stCondLst>
                                        </p:cTn>
                                        <p:tgtEl>
                                          <p:spTgt spid="60418">
                                            <p:txEl>
                                              <p:pRg st="5" end="5"/>
                                            </p:txEl>
                                          </p:spTgt>
                                        </p:tgtEl>
                                        <p:attrNameLst>
                                          <p:attrName>style.visibility</p:attrName>
                                        </p:attrNameLst>
                                      </p:cBhvr>
                                      <p:to>
                                        <p:strVal val="visible"/>
                                      </p:to>
                                    </p:set>
                                    <p:animEffect transition="in" filter="dissolve">
                                      <p:cBhvr additive="repl">
                                        <p:cTn id="20" dur="500"/>
                                        <p:tgtEl>
                                          <p:spTgt spid="60418">
                                            <p:txEl>
                                              <p:pRg st="5" end="5"/>
                                            </p:txEl>
                                          </p:spTgt>
                                        </p:tgtEl>
                                      </p:cBhvr>
                                    </p:animEffect>
                                  </p:childTnLst>
                                </p:cTn>
                              </p:par>
                              <p:par>
                                <p:cTn id="21" presetID="9" presetClass="entr" fill="hold" nodeType="withEffect">
                                  <p:stCondLst>
                                    <p:cond delay="0"/>
                                  </p:stCondLst>
                                  <p:childTnLst>
                                    <p:set>
                                      <p:cBhvr additive="repl">
                                        <p:cTn id="22" dur="1" fill="hold">
                                          <p:stCondLst>
                                            <p:cond delay="0"/>
                                          </p:stCondLst>
                                        </p:cTn>
                                        <p:tgtEl>
                                          <p:spTgt spid="60418">
                                            <p:txEl>
                                              <p:pRg st="6" end="6"/>
                                            </p:txEl>
                                          </p:spTgt>
                                        </p:tgtEl>
                                        <p:attrNameLst>
                                          <p:attrName>style.visibility</p:attrName>
                                        </p:attrNameLst>
                                      </p:cBhvr>
                                      <p:to>
                                        <p:strVal val="visible"/>
                                      </p:to>
                                    </p:set>
                                    <p:animEffect transition="in" filter="dissolve">
                                      <p:cBhvr additive="repl">
                                        <p:cTn id="23" dur="500"/>
                                        <p:tgtEl>
                                          <p:spTgt spid="60418">
                                            <p:txEl>
                                              <p:pRg st="6" end="6"/>
                                            </p:txEl>
                                          </p:spTgt>
                                        </p:tgtEl>
                                      </p:cBhvr>
                                    </p:animEffect>
                                  </p:childTnLst>
                                </p:cTn>
                              </p:par>
                              <p:par>
                                <p:cTn id="24" presetID="9" presetClass="entr" fill="hold" nodeType="withEffect">
                                  <p:stCondLst>
                                    <p:cond delay="0"/>
                                  </p:stCondLst>
                                  <p:childTnLst>
                                    <p:set>
                                      <p:cBhvr additive="repl">
                                        <p:cTn id="25" dur="1" fill="hold">
                                          <p:stCondLst>
                                            <p:cond delay="0"/>
                                          </p:stCondLst>
                                        </p:cTn>
                                        <p:tgtEl>
                                          <p:spTgt spid="60418">
                                            <p:txEl>
                                              <p:pRg st="7" end="7"/>
                                            </p:txEl>
                                          </p:spTgt>
                                        </p:tgtEl>
                                        <p:attrNameLst>
                                          <p:attrName>style.visibility</p:attrName>
                                        </p:attrNameLst>
                                      </p:cBhvr>
                                      <p:to>
                                        <p:strVal val="visible"/>
                                      </p:to>
                                    </p:set>
                                    <p:animEffect transition="in" filter="dissolve">
                                      <p:cBhvr additive="repl">
                                        <p:cTn id="26" dur="500"/>
                                        <p:tgtEl>
                                          <p:spTgt spid="60418">
                                            <p:txEl>
                                              <p:pRg st="7" end="7"/>
                                            </p:txEl>
                                          </p:spTgt>
                                        </p:tgtEl>
                                      </p:cBhvr>
                                    </p:animEffect>
                                  </p:childTnLst>
                                </p:cTn>
                              </p:par>
                              <p:par>
                                <p:cTn id="27" presetID="9" presetClass="entr" fill="hold" nodeType="withEffect">
                                  <p:stCondLst>
                                    <p:cond delay="0"/>
                                  </p:stCondLst>
                                  <p:childTnLst>
                                    <p:set>
                                      <p:cBhvr additive="repl">
                                        <p:cTn id="28" dur="1" fill="hold">
                                          <p:stCondLst>
                                            <p:cond delay="0"/>
                                          </p:stCondLst>
                                        </p:cTn>
                                        <p:tgtEl>
                                          <p:spTgt spid="60418">
                                            <p:txEl>
                                              <p:pRg st="8" end="8"/>
                                            </p:txEl>
                                          </p:spTgt>
                                        </p:tgtEl>
                                        <p:attrNameLst>
                                          <p:attrName>style.visibility</p:attrName>
                                        </p:attrNameLst>
                                      </p:cBhvr>
                                      <p:to>
                                        <p:strVal val="visible"/>
                                      </p:to>
                                    </p:set>
                                    <p:animEffect transition="in" filter="dissolve">
                                      <p:cBhvr additive="repl">
                                        <p:cTn id="29" dur="500"/>
                                        <p:tgtEl>
                                          <p:spTgt spid="60418">
                                            <p:txEl>
                                              <p:pRg st="8" end="8"/>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fill="hold" nodeType="clickEffect">
                                  <p:stCondLst>
                                    <p:cond delay="0"/>
                                  </p:stCondLst>
                                  <p:childTnLst>
                                    <p:set>
                                      <p:cBhvr additive="repl">
                                        <p:cTn id="33" dur="1" fill="hold">
                                          <p:stCondLst>
                                            <p:cond delay="0"/>
                                          </p:stCondLst>
                                        </p:cTn>
                                        <p:tgtEl>
                                          <p:spTgt spid="60419">
                                            <p:txEl>
                                              <p:pRg st="0" end="0"/>
                                            </p:txEl>
                                          </p:spTgt>
                                        </p:tgtEl>
                                        <p:attrNameLst>
                                          <p:attrName>style.visibility</p:attrName>
                                        </p:attrNameLst>
                                      </p:cBhvr>
                                      <p:to>
                                        <p:strVal val="visible"/>
                                      </p:to>
                                    </p:set>
                                    <p:animEffect transition="in" filter="dissolve">
                                      <p:cBhvr additive="repl">
                                        <p:cTn id="34" dur="500"/>
                                        <p:tgtEl>
                                          <p:spTgt spid="60419">
                                            <p:txEl>
                                              <p:pRg st="0" end="0"/>
                                            </p:txEl>
                                          </p:spTgt>
                                        </p:tgtEl>
                                      </p:cBhvr>
                                    </p:animEffect>
                                  </p:childTnLst>
                                </p:cTn>
                              </p:par>
                            </p:childTnLst>
                          </p:cTn>
                        </p:par>
                        <p:par>
                          <p:cTn id="35" fill="hold" nodeType="afterGroup">
                            <p:stCondLst>
                              <p:cond delay="500"/>
                            </p:stCondLst>
                            <p:childTnLst>
                              <p:par>
                                <p:cTn id="36" presetID="9" presetClass="entr" fill="hold" nodeType="afterEffect">
                                  <p:stCondLst>
                                    <p:cond delay="0"/>
                                  </p:stCondLst>
                                  <p:childTnLst>
                                    <p:set>
                                      <p:cBhvr additive="repl">
                                        <p:cTn id="37" dur="1" fill="hold">
                                          <p:stCondLst>
                                            <p:cond delay="0"/>
                                          </p:stCondLst>
                                        </p:cTn>
                                        <p:tgtEl>
                                          <p:spTgt spid="60419">
                                            <p:txEl>
                                              <p:pRg st="2" end="2"/>
                                            </p:txEl>
                                          </p:spTgt>
                                        </p:tgtEl>
                                        <p:attrNameLst>
                                          <p:attrName>style.visibility</p:attrName>
                                        </p:attrNameLst>
                                      </p:cBhvr>
                                      <p:to>
                                        <p:strVal val="visible"/>
                                      </p:to>
                                    </p:set>
                                    <p:animEffect transition="in" filter="dissolve">
                                      <p:cBhvr additive="repl">
                                        <p:cTn id="38" dur="500"/>
                                        <p:tgtEl>
                                          <p:spTgt spid="60419">
                                            <p:txEl>
                                              <p:pRg st="2" end="2"/>
                                            </p:txEl>
                                          </p:spTgt>
                                        </p:tgtEl>
                                      </p:cBhvr>
                                    </p:animEffect>
                                  </p:childTnLst>
                                </p:cTn>
                              </p:par>
                              <p:par>
                                <p:cTn id="39" presetID="9" presetClass="entr" fill="hold" nodeType="withEffect">
                                  <p:stCondLst>
                                    <p:cond delay="0"/>
                                  </p:stCondLst>
                                  <p:childTnLst>
                                    <p:set>
                                      <p:cBhvr additive="repl">
                                        <p:cTn id="40" dur="1" fill="hold">
                                          <p:stCondLst>
                                            <p:cond delay="0"/>
                                          </p:stCondLst>
                                        </p:cTn>
                                        <p:tgtEl>
                                          <p:spTgt spid="60419">
                                            <p:txEl>
                                              <p:pRg st="3" end="3"/>
                                            </p:txEl>
                                          </p:spTgt>
                                        </p:tgtEl>
                                        <p:attrNameLst>
                                          <p:attrName>style.visibility</p:attrName>
                                        </p:attrNameLst>
                                      </p:cBhvr>
                                      <p:to>
                                        <p:strVal val="visible"/>
                                      </p:to>
                                    </p:set>
                                    <p:animEffect transition="in" filter="dissolve">
                                      <p:cBhvr additive="repl">
                                        <p:cTn id="41" dur="500"/>
                                        <p:tgtEl>
                                          <p:spTgt spid="604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61441"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1400" b="1">
                <a:solidFill>
                  <a:srgbClr val="345A35"/>
                </a:solidFill>
                <a:effectLst>
                  <a:outerShdw blurRad="38100" dist="38100" dir="2700000" algn="tl">
                    <a:srgbClr val="000000"/>
                  </a:outerShdw>
                </a:effectLst>
              </a:rPr>
              <a:t> </a:t>
            </a:r>
            <a:r>
              <a:rPr lang="en-US" altLang="en-US" sz="2400" b="1">
                <a:solidFill>
                  <a:srgbClr val="345A35"/>
                </a:solidFill>
                <a:effectLst>
                  <a:outerShdw blurRad="38100" dist="38100" dir="2700000" algn="tl">
                    <a:srgbClr val="000000"/>
                  </a:outerShdw>
                </a:effectLst>
              </a:rPr>
              <a:t>VHDL</a:t>
            </a:r>
          </a:p>
        </p:txBody>
      </p:sp>
      <p:sp>
        <p:nvSpPr>
          <p:cNvPr id="61442" name="Text Box 2"/>
          <p:cNvSpPr txBox="1">
            <a:spLocks noChangeArrowheads="1"/>
          </p:cNvSpPr>
          <p:nvPr/>
        </p:nvSpPr>
        <p:spPr bwMode="auto">
          <a:xfrm>
            <a:off x="457200" y="1600200"/>
            <a:ext cx="70104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4963" indent="-334963">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1pPr>
            <a:lvl2pPr indent="-277813">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2pPr>
            <a:lvl3pPr indent="-22225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3pPr>
            <a:lvl4pPr indent="-220663">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4pPr>
            <a:lvl5pPr indent="-220663">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5pPr>
            <a:lvl6pPr marL="2514600" indent="-220663" defTabSz="457200" eaLnBrk="0" fontAlgn="base" hangingPunct="0">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6pPr>
            <a:lvl7pPr marL="2971800" indent="-220663" defTabSz="457200" eaLnBrk="0" fontAlgn="base" hangingPunct="0">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7pPr>
            <a:lvl8pPr marL="3429000" indent="-220663" defTabSz="457200" eaLnBrk="0" fontAlgn="base" hangingPunct="0">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8pPr>
            <a:lvl9pPr marL="3886200" indent="-220663" defTabSz="457200" eaLnBrk="0" fontAlgn="base" hangingPunct="0">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9pPr>
          </a:lstStyle>
          <a:p>
            <a:pPr eaLnBrk="1" hangingPunct="1">
              <a:spcBef>
                <a:spcPts val="700"/>
              </a:spcBef>
              <a:buFont typeface="Arial" panose="020B0604020202020204" pitchFamily="34" charset="0"/>
              <a:buChar char="•"/>
            </a:pPr>
            <a:r>
              <a:rPr lang="en-US" altLang="en-US" sz="2800">
                <a:effectLst>
                  <a:outerShdw blurRad="38100" dist="38100" dir="2700000" algn="tl">
                    <a:srgbClr val="FFFFFF"/>
                  </a:outerShdw>
                </a:effectLst>
              </a:rPr>
              <a:t>Entity Structure</a:t>
            </a:r>
            <a:br>
              <a:rPr lang="en-US" altLang="en-US" sz="2800">
                <a:effectLst>
                  <a:outerShdw blurRad="38100" dist="38100" dir="2700000" algn="tl">
                    <a:srgbClr val="FFFFFF"/>
                  </a:outerShdw>
                </a:effectLst>
              </a:rPr>
            </a:br>
            <a:endParaRPr lang="en-US" altLang="en-US" sz="2800">
              <a:effectLst>
                <a:outerShdw blurRad="38100" dist="38100" dir="2700000" algn="tl">
                  <a:srgbClr val="FFFFFF"/>
                </a:outerShdw>
              </a:effectLst>
            </a:endParaRPr>
          </a:p>
          <a:p>
            <a:pPr lvl="1" eaLnBrk="1" hangingPunct="1">
              <a:spcBef>
                <a:spcPts val="500"/>
              </a:spcBef>
              <a:buClrTx/>
              <a:buFontTx/>
              <a:buNone/>
            </a:pPr>
            <a:r>
              <a:rPr lang="en-US" altLang="en-US" sz="2000">
                <a:effectLst>
                  <a:outerShdw blurRad="38100" dist="38100" dir="2700000" algn="tl">
                    <a:srgbClr val="FFFFFF"/>
                  </a:outerShdw>
                </a:effectLst>
              </a:rPr>
              <a:t>Example:</a:t>
            </a:r>
          </a:p>
          <a:p>
            <a:pPr marL="741363" lvl="1" eaLnBrk="1" hangingPunct="1">
              <a:spcBef>
                <a:spcPts val="500"/>
              </a:spcBef>
              <a:buClrTx/>
              <a:buFontTx/>
              <a:buNone/>
            </a:pPr>
            <a:endParaRPr lang="en-US" altLang="en-US" sz="2000">
              <a:effectLst>
                <a:outerShdw blurRad="38100" dist="38100" dir="2700000" algn="tl">
                  <a:srgbClr val="FFFFFF"/>
                </a:outerShdw>
              </a:effectLst>
            </a:endParaRPr>
          </a:p>
          <a:p>
            <a:pPr lvl="3" eaLnBrk="1" hangingPunct="1">
              <a:spcBef>
                <a:spcPts val="600"/>
              </a:spcBef>
              <a:buClrTx/>
              <a:buFontTx/>
              <a:buNone/>
            </a:pPr>
            <a:r>
              <a:rPr lang="en-US" altLang="en-US" sz="2400" b="1">
                <a:solidFill>
                  <a:srgbClr val="0000FF"/>
                </a:solidFill>
                <a:effectLst>
                  <a:outerShdw blurRad="38100" dist="38100" dir="2700000" algn="tl">
                    <a:srgbClr val="000000"/>
                  </a:outerShdw>
                </a:effectLst>
              </a:rPr>
              <a:t>entity</a:t>
            </a:r>
            <a:r>
              <a:rPr lang="en-US" altLang="en-US" sz="2400">
                <a:effectLst>
                  <a:outerShdw blurRad="38100" dist="38100" dir="2700000" algn="tl">
                    <a:srgbClr val="FFFFFF"/>
                  </a:outerShdw>
                </a:effectLst>
              </a:rPr>
              <a:t> AND_Gate1 </a:t>
            </a:r>
            <a:r>
              <a:rPr lang="en-US" altLang="en-US" sz="2400" b="1">
                <a:solidFill>
                  <a:srgbClr val="0000FF"/>
                </a:solidFill>
                <a:effectLst>
                  <a:outerShdw blurRad="38100" dist="38100" dir="2700000" algn="tl">
                    <a:srgbClr val="000000"/>
                  </a:outerShdw>
                </a:effectLst>
              </a:rPr>
              <a:t>is</a:t>
            </a:r>
          </a:p>
          <a:p>
            <a:pPr lvl="4" eaLnBrk="1" hangingPunct="1">
              <a:spcBef>
                <a:spcPts val="600"/>
              </a:spcBef>
              <a:buClrTx/>
              <a:buFontTx/>
              <a:buNone/>
            </a:pPr>
            <a:r>
              <a:rPr lang="en-US" altLang="en-US" sz="2400" b="1">
                <a:solidFill>
                  <a:srgbClr val="0000FF"/>
                </a:solidFill>
                <a:effectLst>
                  <a:outerShdw blurRad="38100" dist="38100" dir="2700000" algn="tl">
                    <a:srgbClr val="000000"/>
                  </a:outerShdw>
                </a:effectLst>
              </a:rPr>
              <a:t>port(</a:t>
            </a:r>
            <a:r>
              <a:rPr lang="en-US" altLang="en-US" sz="2400">
                <a:effectLst>
                  <a:outerShdw blurRad="38100" dist="38100" dir="2700000" algn="tl">
                    <a:srgbClr val="FFFFFF"/>
                  </a:outerShdw>
                </a:effectLst>
              </a:rPr>
              <a:t>A,B</a:t>
            </a:r>
            <a:r>
              <a:rPr lang="en-US" altLang="en-US" sz="2400" b="1">
                <a:solidFill>
                  <a:srgbClr val="0000FF"/>
                </a:solidFill>
                <a:effectLst>
                  <a:outerShdw blurRad="38100" dist="38100" dir="2700000" algn="tl">
                    <a:srgbClr val="000000"/>
                  </a:outerShdw>
                </a:effectLst>
              </a:rPr>
              <a:t>:in bit:</a:t>
            </a:r>
            <a:r>
              <a:rPr lang="en-US" altLang="en-US" sz="2400">
                <a:effectLst>
                  <a:outerShdw blurRad="38100" dist="38100" dir="2700000" algn="tl">
                    <a:srgbClr val="FFFFFF"/>
                  </a:outerShdw>
                </a:effectLst>
              </a:rPr>
              <a:t>X</a:t>
            </a:r>
            <a:r>
              <a:rPr lang="en-US" altLang="en-US" sz="2400" b="1">
                <a:solidFill>
                  <a:srgbClr val="0000FF"/>
                </a:solidFill>
                <a:effectLst>
                  <a:outerShdw blurRad="38100" dist="38100" dir="2700000" algn="tl">
                    <a:srgbClr val="000000"/>
                  </a:outerShdw>
                </a:effectLst>
              </a:rPr>
              <a:t>:out bit);</a:t>
            </a:r>
          </a:p>
          <a:p>
            <a:pPr lvl="3" eaLnBrk="1" hangingPunct="1">
              <a:spcBef>
                <a:spcPts val="600"/>
              </a:spcBef>
              <a:buClrTx/>
              <a:buFontTx/>
              <a:buNone/>
            </a:pPr>
            <a:r>
              <a:rPr lang="en-US" altLang="en-US" sz="2400" b="1">
                <a:solidFill>
                  <a:srgbClr val="0000FF"/>
                </a:solidFill>
                <a:effectLst>
                  <a:outerShdw blurRad="38100" dist="38100" dir="2700000" algn="tl">
                    <a:srgbClr val="000000"/>
                  </a:outerShdw>
                </a:effectLst>
              </a:rPr>
              <a:t>end entity </a:t>
            </a:r>
            <a:r>
              <a:rPr lang="en-US" altLang="en-US" sz="2400">
                <a:effectLst>
                  <a:outerShdw blurRad="38100" dist="38100" dir="2700000" algn="tl">
                    <a:srgbClr val="FFFFFF"/>
                  </a:outerShdw>
                </a:effectLst>
              </a:rPr>
              <a:t>AND_Gate1</a:t>
            </a:r>
          </a:p>
          <a:p>
            <a:pPr lvl="2" eaLnBrk="1" hangingPunct="1">
              <a:spcBef>
                <a:spcPts val="600"/>
              </a:spcBef>
              <a:buClrTx/>
              <a:buFontTx/>
              <a:buNone/>
            </a:pPr>
            <a:endParaRPr lang="en-US" altLang="en-US" sz="2400">
              <a:effectLst>
                <a:outerShdw blurRad="38100" dist="38100" dir="2700000" algn="tl">
                  <a:srgbClr val="FFFFFF"/>
                </a:outerShdw>
              </a:effectLst>
            </a:endParaRPr>
          </a:p>
        </p:txBody>
      </p:sp>
      <p:grpSp>
        <p:nvGrpSpPr>
          <p:cNvPr id="61443" name="Group 3"/>
          <p:cNvGrpSpPr>
            <a:grpSpLocks/>
          </p:cNvGrpSpPr>
          <p:nvPr/>
        </p:nvGrpSpPr>
        <p:grpSpPr bwMode="auto">
          <a:xfrm>
            <a:off x="228600" y="228600"/>
            <a:ext cx="8602663" cy="6011863"/>
            <a:chOff x="144" y="144"/>
            <a:chExt cx="5419" cy="3787"/>
          </a:xfrm>
        </p:grpSpPr>
        <p:grpSp>
          <p:nvGrpSpPr>
            <p:cNvPr id="61444" name="Group 4"/>
            <p:cNvGrpSpPr>
              <a:grpSpLocks/>
            </p:cNvGrpSpPr>
            <p:nvPr/>
          </p:nvGrpSpPr>
          <p:grpSpPr bwMode="auto">
            <a:xfrm>
              <a:off x="192" y="192"/>
              <a:ext cx="5371" cy="3739"/>
              <a:chOff x="192" y="192"/>
              <a:chExt cx="5371" cy="3739"/>
            </a:xfrm>
          </p:grpSpPr>
          <p:sp>
            <p:nvSpPr>
              <p:cNvPr id="61445" name="Line 5"/>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61446" name="Line 6"/>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61447" name="Rectangle 7"/>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61442">
                                            <p:txEl>
                                              <p:pRg st="1" end="1"/>
                                            </p:txEl>
                                          </p:spTgt>
                                        </p:tgtEl>
                                        <p:attrNameLst>
                                          <p:attrName>style.visibility</p:attrName>
                                        </p:attrNameLst>
                                      </p:cBhvr>
                                      <p:to>
                                        <p:strVal val="visible"/>
                                      </p:to>
                                    </p:set>
                                    <p:animEffect transition="in" filter="dissolve">
                                      <p:cBhvr additive="repl">
                                        <p:cTn id="7" dur="500"/>
                                        <p:tgtEl>
                                          <p:spTgt spid="61442">
                                            <p:txEl>
                                              <p:pRg st="1" end="1"/>
                                            </p:txEl>
                                          </p:spTgt>
                                        </p:tgtEl>
                                      </p:cBhvr>
                                    </p:animEffect>
                                  </p:childTnLst>
                                </p:cTn>
                              </p:par>
                              <p:par>
                                <p:cTn id="8" presetID="9" presetClass="entr" fill="hold" nodeType="withEffect">
                                  <p:stCondLst>
                                    <p:cond delay="0"/>
                                  </p:stCondLst>
                                  <p:childTnLst>
                                    <p:set>
                                      <p:cBhvr additive="repl">
                                        <p:cTn id="9" dur="1" fill="hold">
                                          <p:stCondLst>
                                            <p:cond delay="0"/>
                                          </p:stCondLst>
                                        </p:cTn>
                                        <p:tgtEl>
                                          <p:spTgt spid="61442">
                                            <p:txEl>
                                              <p:pRg st="3" end="3"/>
                                            </p:txEl>
                                          </p:spTgt>
                                        </p:tgtEl>
                                        <p:attrNameLst>
                                          <p:attrName>style.visibility</p:attrName>
                                        </p:attrNameLst>
                                      </p:cBhvr>
                                      <p:to>
                                        <p:strVal val="visible"/>
                                      </p:to>
                                    </p:set>
                                    <p:animEffect transition="in" filter="dissolve">
                                      <p:cBhvr additive="repl">
                                        <p:cTn id="10" dur="500"/>
                                        <p:tgtEl>
                                          <p:spTgt spid="61442">
                                            <p:txEl>
                                              <p:pRg st="3" end="3"/>
                                            </p:txEl>
                                          </p:spTgt>
                                        </p:tgtEl>
                                      </p:cBhvr>
                                    </p:animEffect>
                                  </p:childTnLst>
                                </p:cTn>
                              </p:par>
                              <p:par>
                                <p:cTn id="11" presetID="9" presetClass="entr" fill="hold" nodeType="withEffect">
                                  <p:stCondLst>
                                    <p:cond delay="0"/>
                                  </p:stCondLst>
                                  <p:childTnLst>
                                    <p:set>
                                      <p:cBhvr additive="repl">
                                        <p:cTn id="12" dur="1" fill="hold">
                                          <p:stCondLst>
                                            <p:cond delay="0"/>
                                          </p:stCondLst>
                                        </p:cTn>
                                        <p:tgtEl>
                                          <p:spTgt spid="61442">
                                            <p:txEl>
                                              <p:pRg st="4" end="4"/>
                                            </p:txEl>
                                          </p:spTgt>
                                        </p:tgtEl>
                                        <p:attrNameLst>
                                          <p:attrName>style.visibility</p:attrName>
                                        </p:attrNameLst>
                                      </p:cBhvr>
                                      <p:to>
                                        <p:strVal val="visible"/>
                                      </p:to>
                                    </p:set>
                                    <p:animEffect transition="in" filter="dissolve">
                                      <p:cBhvr additive="repl">
                                        <p:cTn id="13" dur="500"/>
                                        <p:tgtEl>
                                          <p:spTgt spid="61442">
                                            <p:txEl>
                                              <p:pRg st="4" end="4"/>
                                            </p:txEl>
                                          </p:spTgt>
                                        </p:tgtEl>
                                      </p:cBhvr>
                                    </p:animEffect>
                                  </p:childTnLst>
                                </p:cTn>
                              </p:par>
                              <p:par>
                                <p:cTn id="14" presetID="9" presetClass="entr" fill="hold" nodeType="withEffect">
                                  <p:stCondLst>
                                    <p:cond delay="0"/>
                                  </p:stCondLst>
                                  <p:childTnLst>
                                    <p:set>
                                      <p:cBhvr additive="repl">
                                        <p:cTn id="15" dur="1" fill="hold">
                                          <p:stCondLst>
                                            <p:cond delay="0"/>
                                          </p:stCondLst>
                                        </p:cTn>
                                        <p:tgtEl>
                                          <p:spTgt spid="61442">
                                            <p:txEl>
                                              <p:pRg st="5" end="5"/>
                                            </p:txEl>
                                          </p:spTgt>
                                        </p:tgtEl>
                                        <p:attrNameLst>
                                          <p:attrName>style.visibility</p:attrName>
                                        </p:attrNameLst>
                                      </p:cBhvr>
                                      <p:to>
                                        <p:strVal val="visible"/>
                                      </p:to>
                                    </p:set>
                                    <p:animEffect transition="in" filter="dissolve">
                                      <p:cBhvr additive="repl">
                                        <p:cTn id="16" dur="500"/>
                                        <p:tgtEl>
                                          <p:spTgt spid="6144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62465"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1400" b="1">
                <a:solidFill>
                  <a:srgbClr val="345A35"/>
                </a:solidFill>
                <a:effectLst>
                  <a:outerShdw blurRad="38100" dist="38100" dir="2700000" algn="tl">
                    <a:srgbClr val="000000"/>
                  </a:outerShdw>
                </a:effectLst>
              </a:rPr>
              <a:t> </a:t>
            </a:r>
            <a:r>
              <a:rPr lang="en-US" altLang="en-US" sz="2400" b="1">
                <a:solidFill>
                  <a:srgbClr val="345A35"/>
                </a:solidFill>
                <a:effectLst>
                  <a:outerShdw blurRad="38100" dist="38100" dir="2700000" algn="tl">
                    <a:srgbClr val="000000"/>
                  </a:outerShdw>
                </a:effectLst>
              </a:rPr>
              <a:t>VHDL</a:t>
            </a:r>
          </a:p>
        </p:txBody>
      </p:sp>
      <p:sp>
        <p:nvSpPr>
          <p:cNvPr id="62466" name="Text Box 2"/>
          <p:cNvSpPr txBox="1">
            <a:spLocks noChangeArrowheads="1"/>
          </p:cNvSpPr>
          <p:nvPr/>
        </p:nvSpPr>
        <p:spPr bwMode="auto">
          <a:xfrm>
            <a:off x="762000" y="1600200"/>
            <a:ext cx="80010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4963" indent="-334963">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1pPr>
            <a:lvl2pPr indent="-277813">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2pPr>
            <a:lvl3pPr indent="-220663">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3pPr>
            <a:lvl4pPr indent="-220663">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4pPr>
            <a:lvl5pP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9pPr>
          </a:lstStyle>
          <a:p>
            <a:pPr eaLnBrk="1" hangingPunct="1">
              <a:spcBef>
                <a:spcPts val="700"/>
              </a:spcBef>
              <a:buFont typeface="Arial" panose="020B0604020202020204" pitchFamily="34" charset="0"/>
              <a:buChar char="•"/>
            </a:pPr>
            <a:r>
              <a:rPr lang="en-US" altLang="en-US" sz="2800">
                <a:effectLst>
                  <a:outerShdw blurRad="38100" dist="38100" dir="2700000" algn="tl">
                    <a:srgbClr val="FFFFFF"/>
                  </a:outerShdw>
                </a:effectLst>
              </a:rPr>
              <a:t>Architecture</a:t>
            </a:r>
            <a:br>
              <a:rPr lang="en-US" altLang="en-US" sz="2800">
                <a:effectLst>
                  <a:outerShdw blurRad="38100" dist="38100" dir="2700000" algn="tl">
                    <a:srgbClr val="FFFFFF"/>
                  </a:outerShdw>
                </a:effectLst>
              </a:rPr>
            </a:br>
            <a:endParaRPr lang="en-US" altLang="en-US" sz="2800">
              <a:effectLst>
                <a:outerShdw blurRad="38100" dist="38100" dir="2700000" algn="tl">
                  <a:srgbClr val="FFFFFF"/>
                </a:outerShdw>
              </a:effectLst>
            </a:endParaRPr>
          </a:p>
          <a:p>
            <a:pPr lvl="1" eaLnBrk="1" hangingPunct="1">
              <a:spcBef>
                <a:spcPts val="500"/>
              </a:spcBef>
              <a:buClrTx/>
              <a:buFontTx/>
              <a:buNone/>
            </a:pPr>
            <a:r>
              <a:rPr lang="en-US" altLang="en-US" sz="2000">
                <a:effectLst>
                  <a:outerShdw blurRad="38100" dist="38100" dir="2700000" algn="tl">
                    <a:srgbClr val="FFFFFF"/>
                  </a:outerShdw>
                </a:effectLst>
              </a:rPr>
              <a:t>Example:</a:t>
            </a:r>
          </a:p>
          <a:p>
            <a:pPr lvl="1" eaLnBrk="1" hangingPunct="1">
              <a:spcBef>
                <a:spcPts val="500"/>
              </a:spcBef>
              <a:buClrTx/>
              <a:buFontTx/>
              <a:buNone/>
            </a:pPr>
            <a:endParaRPr lang="en-US" altLang="en-US" sz="2000">
              <a:effectLst>
                <a:outerShdw blurRad="38100" dist="38100" dir="2700000" algn="tl">
                  <a:srgbClr val="FFFFFF"/>
                </a:outerShdw>
              </a:effectLst>
            </a:endParaRPr>
          </a:p>
          <a:p>
            <a:pPr lvl="2" eaLnBrk="1" hangingPunct="1">
              <a:spcBef>
                <a:spcPts val="600"/>
              </a:spcBef>
              <a:buClrTx/>
              <a:buFontTx/>
              <a:buNone/>
            </a:pPr>
            <a:r>
              <a:rPr lang="en-US" altLang="en-US" sz="2400" b="1">
                <a:solidFill>
                  <a:srgbClr val="0000FF"/>
                </a:solidFill>
                <a:effectLst>
                  <a:outerShdw blurRad="38100" dist="38100" dir="2700000" algn="tl">
                    <a:srgbClr val="000000"/>
                  </a:outerShdw>
                </a:effectLst>
              </a:rPr>
              <a:t>architecture</a:t>
            </a:r>
            <a:r>
              <a:rPr lang="en-US" altLang="en-US" sz="2400">
                <a:effectLst>
                  <a:outerShdw blurRad="38100" dist="38100" dir="2700000" algn="tl">
                    <a:srgbClr val="FFFFFF"/>
                  </a:outerShdw>
                </a:effectLst>
              </a:rPr>
              <a:t> LogicFunction of AND_Gate1 </a:t>
            </a:r>
            <a:r>
              <a:rPr lang="en-US" altLang="en-US" sz="2400" b="1">
                <a:solidFill>
                  <a:srgbClr val="0000FF"/>
                </a:solidFill>
                <a:effectLst>
                  <a:outerShdw blurRad="38100" dist="38100" dir="2700000" algn="tl">
                    <a:srgbClr val="000000"/>
                  </a:outerShdw>
                </a:effectLst>
              </a:rPr>
              <a:t>is</a:t>
            </a:r>
          </a:p>
          <a:p>
            <a:pPr lvl="2" eaLnBrk="1" hangingPunct="1">
              <a:spcBef>
                <a:spcPts val="600"/>
              </a:spcBef>
              <a:buClrTx/>
              <a:buFontTx/>
              <a:buNone/>
            </a:pPr>
            <a:r>
              <a:rPr lang="en-US" altLang="en-US" sz="2400" b="1">
                <a:solidFill>
                  <a:srgbClr val="0000FF"/>
                </a:solidFill>
                <a:effectLst>
                  <a:outerShdw blurRad="38100" dist="38100" dir="2700000" algn="tl">
                    <a:srgbClr val="000000"/>
                  </a:outerShdw>
                </a:effectLst>
              </a:rPr>
              <a:t>begin</a:t>
            </a:r>
            <a:r>
              <a:rPr lang="en-US" altLang="en-US" sz="2400">
                <a:effectLst>
                  <a:outerShdw blurRad="38100" dist="38100" dir="2700000" algn="tl">
                    <a:srgbClr val="FFFFFF"/>
                  </a:outerShdw>
                </a:effectLst>
              </a:rPr>
              <a:t> </a:t>
            </a:r>
          </a:p>
          <a:p>
            <a:pPr lvl="3" eaLnBrk="1" hangingPunct="1">
              <a:spcBef>
                <a:spcPts val="600"/>
              </a:spcBef>
              <a:buClrTx/>
              <a:buFontTx/>
              <a:buNone/>
            </a:pPr>
            <a:r>
              <a:rPr lang="en-US" altLang="en-US" sz="2400">
                <a:effectLst>
                  <a:outerShdw blurRad="38100" dist="38100" dir="2700000" algn="tl">
                    <a:srgbClr val="FFFFFF"/>
                  </a:outerShdw>
                </a:effectLst>
              </a:rPr>
              <a:t>X</a:t>
            </a:r>
            <a:r>
              <a:rPr lang="en-US" altLang="en-US" sz="2400" b="1">
                <a:solidFill>
                  <a:srgbClr val="0000FF"/>
                </a:solidFill>
                <a:effectLst>
                  <a:outerShdw blurRad="38100" dist="38100" dir="2700000" algn="tl">
                    <a:srgbClr val="000000"/>
                  </a:outerShdw>
                </a:effectLst>
              </a:rPr>
              <a:t>&lt;=</a:t>
            </a:r>
            <a:r>
              <a:rPr lang="en-US" altLang="en-US" sz="2400">
                <a:effectLst>
                  <a:outerShdw blurRad="38100" dist="38100" dir="2700000" algn="tl">
                    <a:srgbClr val="FFFFFF"/>
                  </a:outerShdw>
                </a:effectLst>
              </a:rPr>
              <a:t>A </a:t>
            </a:r>
            <a:r>
              <a:rPr lang="en-US" altLang="en-US" sz="2400" b="1">
                <a:solidFill>
                  <a:srgbClr val="0000FF"/>
                </a:solidFill>
                <a:effectLst>
                  <a:outerShdw blurRad="38100" dist="38100" dir="2700000" algn="tl">
                    <a:srgbClr val="000000"/>
                  </a:outerShdw>
                </a:effectLst>
              </a:rPr>
              <a:t>and</a:t>
            </a:r>
            <a:r>
              <a:rPr lang="en-US" altLang="en-US" sz="2400">
                <a:effectLst>
                  <a:outerShdw blurRad="38100" dist="38100" dir="2700000" algn="tl">
                    <a:srgbClr val="FFFFFF"/>
                  </a:outerShdw>
                </a:effectLst>
              </a:rPr>
              <a:t> B</a:t>
            </a:r>
            <a:r>
              <a:rPr lang="en-US" altLang="en-US" sz="2400" b="1">
                <a:solidFill>
                  <a:srgbClr val="0000FF"/>
                </a:solidFill>
                <a:effectLst>
                  <a:outerShdw blurRad="38100" dist="38100" dir="2700000" algn="tl">
                    <a:srgbClr val="000000"/>
                  </a:outerShdw>
                </a:effectLst>
              </a:rPr>
              <a:t>;</a:t>
            </a:r>
          </a:p>
          <a:p>
            <a:pPr lvl="2" eaLnBrk="1" hangingPunct="1">
              <a:spcBef>
                <a:spcPts val="600"/>
              </a:spcBef>
              <a:buClrTx/>
              <a:buFontTx/>
              <a:buNone/>
            </a:pPr>
            <a:r>
              <a:rPr lang="en-US" altLang="en-US" sz="2400" b="1">
                <a:solidFill>
                  <a:srgbClr val="0000FF"/>
                </a:solidFill>
                <a:effectLst>
                  <a:outerShdw blurRad="38100" dist="38100" dir="2700000" algn="tl">
                    <a:srgbClr val="000000"/>
                  </a:outerShdw>
                </a:effectLst>
              </a:rPr>
              <a:t>end architecture </a:t>
            </a:r>
            <a:r>
              <a:rPr lang="en-US" altLang="en-US" sz="2400">
                <a:effectLst>
                  <a:outerShdw blurRad="38100" dist="38100" dir="2700000" algn="tl">
                    <a:srgbClr val="FFFFFF"/>
                  </a:outerShdw>
                </a:effectLst>
              </a:rPr>
              <a:t>LogicFunction</a:t>
            </a:r>
          </a:p>
          <a:p>
            <a:pPr lvl="2" indent="-222250" eaLnBrk="1" hangingPunct="1">
              <a:spcBef>
                <a:spcPts val="600"/>
              </a:spcBef>
              <a:buClrTx/>
              <a:buFontTx/>
              <a:buNone/>
            </a:pPr>
            <a:endParaRPr lang="en-US" altLang="en-US" sz="2400">
              <a:effectLst>
                <a:outerShdw blurRad="38100" dist="38100" dir="2700000" algn="tl">
                  <a:srgbClr val="FFFFFF"/>
                </a:outerShdw>
              </a:effectLst>
            </a:endParaRPr>
          </a:p>
        </p:txBody>
      </p:sp>
      <p:grpSp>
        <p:nvGrpSpPr>
          <p:cNvPr id="62467" name="Group 3"/>
          <p:cNvGrpSpPr>
            <a:grpSpLocks/>
          </p:cNvGrpSpPr>
          <p:nvPr/>
        </p:nvGrpSpPr>
        <p:grpSpPr bwMode="auto">
          <a:xfrm>
            <a:off x="228600" y="228600"/>
            <a:ext cx="8602663" cy="6011863"/>
            <a:chOff x="144" y="144"/>
            <a:chExt cx="5419" cy="3787"/>
          </a:xfrm>
        </p:grpSpPr>
        <p:grpSp>
          <p:nvGrpSpPr>
            <p:cNvPr id="62468" name="Group 4"/>
            <p:cNvGrpSpPr>
              <a:grpSpLocks/>
            </p:cNvGrpSpPr>
            <p:nvPr/>
          </p:nvGrpSpPr>
          <p:grpSpPr bwMode="auto">
            <a:xfrm>
              <a:off x="192" y="192"/>
              <a:ext cx="5371" cy="3739"/>
              <a:chOff x="192" y="192"/>
              <a:chExt cx="5371" cy="3739"/>
            </a:xfrm>
          </p:grpSpPr>
          <p:sp>
            <p:nvSpPr>
              <p:cNvPr id="62469" name="Line 5"/>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62470" name="Line 6"/>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62471" name="Rectangle 7"/>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62466">
                                            <p:txEl>
                                              <p:pRg st="0" end="0"/>
                                            </p:txEl>
                                          </p:spTgt>
                                        </p:tgtEl>
                                        <p:attrNameLst>
                                          <p:attrName>style.visibility</p:attrName>
                                        </p:attrNameLst>
                                      </p:cBhvr>
                                      <p:to>
                                        <p:strVal val="visible"/>
                                      </p:to>
                                    </p:set>
                                    <p:animEffect transition="in" filter="dissolve">
                                      <p:cBhvr additive="repl">
                                        <p:cTn id="7" dur="500"/>
                                        <p:tgtEl>
                                          <p:spTgt spid="62466">
                                            <p:txEl>
                                              <p:pRg st="0" end="0"/>
                                            </p:txEl>
                                          </p:spTgt>
                                        </p:tgtEl>
                                      </p:cBhvr>
                                    </p:animEffect>
                                  </p:childTnLst>
                                </p:cTn>
                              </p:par>
                            </p:childTnLst>
                          </p:cTn>
                        </p:par>
                        <p:par>
                          <p:cTn id="8" fill="hold" nodeType="afterGroup">
                            <p:stCondLst>
                              <p:cond delay="500"/>
                            </p:stCondLst>
                            <p:childTnLst>
                              <p:par>
                                <p:cTn id="9" presetID="9" presetClass="entr" fill="hold" nodeType="afterEffect">
                                  <p:stCondLst>
                                    <p:cond delay="0"/>
                                  </p:stCondLst>
                                  <p:childTnLst>
                                    <p:set>
                                      <p:cBhvr additive="repl">
                                        <p:cTn id="10" dur="1" fill="hold">
                                          <p:stCondLst>
                                            <p:cond delay="0"/>
                                          </p:stCondLst>
                                        </p:cTn>
                                        <p:tgtEl>
                                          <p:spTgt spid="62466">
                                            <p:txEl>
                                              <p:pRg st="1" end="1"/>
                                            </p:txEl>
                                          </p:spTgt>
                                        </p:tgtEl>
                                        <p:attrNameLst>
                                          <p:attrName>style.visibility</p:attrName>
                                        </p:attrNameLst>
                                      </p:cBhvr>
                                      <p:to>
                                        <p:strVal val="visible"/>
                                      </p:to>
                                    </p:set>
                                    <p:animEffect transition="in" filter="dissolve">
                                      <p:cBhvr additive="repl">
                                        <p:cTn id="11" dur="500"/>
                                        <p:tgtEl>
                                          <p:spTgt spid="62466">
                                            <p:txEl>
                                              <p:pRg st="1" end="1"/>
                                            </p:txEl>
                                          </p:spTgt>
                                        </p:tgtEl>
                                      </p:cBhvr>
                                    </p:animEffect>
                                  </p:childTnLst>
                                </p:cTn>
                              </p:par>
                              <p:par>
                                <p:cTn id="12" presetID="9" presetClass="entr" fill="hold" nodeType="withEffect">
                                  <p:stCondLst>
                                    <p:cond delay="0"/>
                                  </p:stCondLst>
                                  <p:childTnLst>
                                    <p:set>
                                      <p:cBhvr additive="repl">
                                        <p:cTn id="13" dur="1" fill="hold">
                                          <p:stCondLst>
                                            <p:cond delay="0"/>
                                          </p:stCondLst>
                                        </p:cTn>
                                        <p:tgtEl>
                                          <p:spTgt spid="62466">
                                            <p:txEl>
                                              <p:pRg st="3" end="3"/>
                                            </p:txEl>
                                          </p:spTgt>
                                        </p:tgtEl>
                                        <p:attrNameLst>
                                          <p:attrName>style.visibility</p:attrName>
                                        </p:attrNameLst>
                                      </p:cBhvr>
                                      <p:to>
                                        <p:strVal val="visible"/>
                                      </p:to>
                                    </p:set>
                                    <p:animEffect transition="in" filter="dissolve">
                                      <p:cBhvr additive="repl">
                                        <p:cTn id="14" dur="500"/>
                                        <p:tgtEl>
                                          <p:spTgt spid="62466">
                                            <p:txEl>
                                              <p:pRg st="3" end="3"/>
                                            </p:txEl>
                                          </p:spTgt>
                                        </p:tgtEl>
                                      </p:cBhvr>
                                    </p:animEffect>
                                  </p:childTnLst>
                                </p:cTn>
                              </p:par>
                              <p:par>
                                <p:cTn id="15" presetID="9" presetClass="entr" fill="hold" nodeType="withEffect">
                                  <p:stCondLst>
                                    <p:cond delay="0"/>
                                  </p:stCondLst>
                                  <p:childTnLst>
                                    <p:set>
                                      <p:cBhvr additive="repl">
                                        <p:cTn id="16" dur="1" fill="hold">
                                          <p:stCondLst>
                                            <p:cond delay="0"/>
                                          </p:stCondLst>
                                        </p:cTn>
                                        <p:tgtEl>
                                          <p:spTgt spid="62466">
                                            <p:txEl>
                                              <p:pRg st="4" end="4"/>
                                            </p:txEl>
                                          </p:spTgt>
                                        </p:tgtEl>
                                        <p:attrNameLst>
                                          <p:attrName>style.visibility</p:attrName>
                                        </p:attrNameLst>
                                      </p:cBhvr>
                                      <p:to>
                                        <p:strVal val="visible"/>
                                      </p:to>
                                    </p:set>
                                    <p:animEffect transition="in" filter="dissolve">
                                      <p:cBhvr additive="repl">
                                        <p:cTn id="17" dur="500"/>
                                        <p:tgtEl>
                                          <p:spTgt spid="62466">
                                            <p:txEl>
                                              <p:pRg st="4" end="4"/>
                                            </p:txEl>
                                          </p:spTgt>
                                        </p:tgtEl>
                                      </p:cBhvr>
                                    </p:animEffect>
                                  </p:childTnLst>
                                </p:cTn>
                              </p:par>
                              <p:par>
                                <p:cTn id="18" presetID="9" presetClass="entr" fill="hold" nodeType="withEffect">
                                  <p:stCondLst>
                                    <p:cond delay="0"/>
                                  </p:stCondLst>
                                  <p:childTnLst>
                                    <p:set>
                                      <p:cBhvr additive="repl">
                                        <p:cTn id="19" dur="1" fill="hold">
                                          <p:stCondLst>
                                            <p:cond delay="0"/>
                                          </p:stCondLst>
                                        </p:cTn>
                                        <p:tgtEl>
                                          <p:spTgt spid="62466">
                                            <p:txEl>
                                              <p:pRg st="5" end="5"/>
                                            </p:txEl>
                                          </p:spTgt>
                                        </p:tgtEl>
                                        <p:attrNameLst>
                                          <p:attrName>style.visibility</p:attrName>
                                        </p:attrNameLst>
                                      </p:cBhvr>
                                      <p:to>
                                        <p:strVal val="visible"/>
                                      </p:to>
                                    </p:set>
                                    <p:animEffect transition="in" filter="dissolve">
                                      <p:cBhvr additive="repl">
                                        <p:cTn id="20" dur="500"/>
                                        <p:tgtEl>
                                          <p:spTgt spid="62466">
                                            <p:txEl>
                                              <p:pRg st="5" end="5"/>
                                            </p:txEl>
                                          </p:spTgt>
                                        </p:tgtEl>
                                      </p:cBhvr>
                                    </p:animEffect>
                                  </p:childTnLst>
                                </p:cTn>
                              </p:par>
                              <p:par>
                                <p:cTn id="21" presetID="9" presetClass="entr" fill="hold" nodeType="withEffect">
                                  <p:stCondLst>
                                    <p:cond delay="0"/>
                                  </p:stCondLst>
                                  <p:childTnLst>
                                    <p:set>
                                      <p:cBhvr additive="repl">
                                        <p:cTn id="22" dur="1" fill="hold">
                                          <p:stCondLst>
                                            <p:cond delay="0"/>
                                          </p:stCondLst>
                                        </p:cTn>
                                        <p:tgtEl>
                                          <p:spTgt spid="62466">
                                            <p:txEl>
                                              <p:pRg st="6" end="6"/>
                                            </p:txEl>
                                          </p:spTgt>
                                        </p:tgtEl>
                                        <p:attrNameLst>
                                          <p:attrName>style.visibility</p:attrName>
                                        </p:attrNameLst>
                                      </p:cBhvr>
                                      <p:to>
                                        <p:strVal val="visible"/>
                                      </p:to>
                                    </p:set>
                                    <p:animEffect transition="in" filter="dissolve">
                                      <p:cBhvr additive="repl">
                                        <p:cTn id="23" dur="500"/>
                                        <p:tgtEl>
                                          <p:spTgt spid="6246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r" eaLnBrk="1" hangingPunct="1">
              <a:buClrTx/>
              <a:buFontTx/>
              <a:buNone/>
            </a:pPr>
            <a:fld id="{D993E1A9-B3A4-4187-9452-5C352A4432BA}" type="slidenum">
              <a:rPr lang="en-US" altLang="en-US" sz="1400">
                <a:latin typeface="Times New Roman" panose="02020603050405020304" pitchFamily="18" charset="0"/>
              </a:rPr>
              <a:pPr algn="r" eaLnBrk="1" hangingPunct="1">
                <a:buClrTx/>
                <a:buFontTx/>
                <a:buNone/>
              </a:pPr>
              <a:t>6</a:t>
            </a:fld>
            <a:endParaRPr lang="en-US" altLang="en-US" sz="1400">
              <a:latin typeface="Times New Roman" panose="02020603050405020304" pitchFamily="18" charset="0"/>
            </a:endParaRPr>
          </a:p>
        </p:txBody>
      </p:sp>
      <p:sp>
        <p:nvSpPr>
          <p:cNvPr id="8194" name="Text Box 2"/>
          <p:cNvSpPr txBox="1">
            <a:spLocks noChangeArrowheads="1"/>
          </p:cNvSpPr>
          <p:nvPr/>
        </p:nvSpPr>
        <p:spPr bwMode="auto">
          <a:xfrm>
            <a:off x="685800" y="381000"/>
            <a:ext cx="77724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3600" b="1">
                <a:solidFill>
                  <a:srgbClr val="345A35"/>
                </a:solidFill>
              </a:rPr>
              <a:t>Implementation</a:t>
            </a:r>
          </a:p>
        </p:txBody>
      </p:sp>
      <p:sp>
        <p:nvSpPr>
          <p:cNvPr id="8195" name="Text Box 3"/>
          <p:cNvSpPr txBox="1">
            <a:spLocks noChangeArrowheads="1"/>
          </p:cNvSpPr>
          <p:nvPr/>
        </p:nvSpPr>
        <p:spPr bwMode="auto">
          <a:xfrm>
            <a:off x="1039813" y="1447800"/>
            <a:ext cx="7418387" cy="3506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2800">
                <a:latin typeface="Times New Roman" panose="02020603050405020304" pitchFamily="18" charset="0"/>
              </a:rPr>
              <a:t>Flow:</a:t>
            </a:r>
          </a:p>
          <a:p>
            <a:pPr eaLnBrk="1" hangingPunct="1">
              <a:buFont typeface="Times New Roman" panose="02020603050405020304" pitchFamily="18" charset="0"/>
              <a:buAutoNum type="arabicPeriod"/>
            </a:pPr>
            <a:r>
              <a:rPr lang="en-US" altLang="en-US" sz="2800">
                <a:latin typeface="Times New Roman" panose="02020603050405020304" pitchFamily="18" charset="0"/>
              </a:rPr>
              <a:t>Specification</a:t>
            </a:r>
          </a:p>
          <a:p>
            <a:pPr eaLnBrk="1" hangingPunct="1">
              <a:buFont typeface="Times New Roman" panose="02020603050405020304" pitchFamily="18" charset="0"/>
              <a:buAutoNum type="arabicPeriod"/>
            </a:pPr>
            <a:r>
              <a:rPr lang="en-US" altLang="en-US" sz="2800">
                <a:latin typeface="Times New Roman" panose="02020603050405020304" pitchFamily="18" charset="0"/>
              </a:rPr>
              <a:t>Truth Table</a:t>
            </a:r>
          </a:p>
          <a:p>
            <a:pPr eaLnBrk="1" hangingPunct="1">
              <a:buFont typeface="Times New Roman" panose="02020603050405020304" pitchFamily="18" charset="0"/>
              <a:buAutoNum type="arabicPeriod"/>
            </a:pPr>
            <a:r>
              <a:rPr lang="en-US" altLang="en-US" sz="2800">
                <a:latin typeface="Times New Roman" panose="02020603050405020304" pitchFamily="18" charset="0"/>
              </a:rPr>
              <a:t>Karnaugh Map (truth table in two dimensional space)</a:t>
            </a:r>
          </a:p>
          <a:p>
            <a:pPr eaLnBrk="1" hangingPunct="1">
              <a:buFont typeface="Times New Roman" panose="02020603050405020304" pitchFamily="18" charset="0"/>
              <a:buAutoNum type="arabicPeriod"/>
            </a:pPr>
            <a:r>
              <a:rPr lang="en-US" altLang="en-US" sz="2800">
                <a:latin typeface="Times New Roman" panose="02020603050405020304" pitchFamily="18" charset="0"/>
              </a:rPr>
              <a:t>Sum of Products or Product of Sums</a:t>
            </a:r>
          </a:p>
          <a:p>
            <a:pPr eaLnBrk="1" hangingPunct="1">
              <a:buFont typeface="Times New Roman" panose="02020603050405020304" pitchFamily="18" charset="0"/>
              <a:buAutoNum type="arabicPeriod"/>
            </a:pPr>
            <a:r>
              <a:rPr lang="en-US" altLang="en-US" sz="2800">
                <a:latin typeface="Times New Roman" panose="02020603050405020304" pitchFamily="18" charset="0"/>
              </a:rPr>
              <a:t>Schematic Diagram of Two Level Logic</a:t>
            </a:r>
          </a:p>
          <a:p>
            <a:pPr eaLnBrk="1" hangingPunct="1">
              <a:buClrTx/>
              <a:buFontTx/>
              <a:buNone/>
            </a:pPr>
            <a:r>
              <a:rPr lang="en-US" altLang="en-US" sz="2800">
                <a:latin typeface="Times New Roman" panose="02020603050405020304" pitchFamily="18" charset="0"/>
              </a:rPr>
              <a:t>	</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63489"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700">
                <a:solidFill>
                  <a:srgbClr val="345A35"/>
                </a:solidFill>
                <a:effectLst>
                  <a:outerShdw blurRad="38100" dist="38100" dir="2700000" algn="tl">
                    <a:srgbClr val="000000"/>
                  </a:outerShdw>
                </a:effectLst>
              </a:rPr>
              <a:t>Figure 4–46 </a:t>
            </a:r>
          </a:p>
        </p:txBody>
      </p:sp>
      <p:pic>
        <p:nvPicPr>
          <p:cNvPr id="63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13" y="914400"/>
            <a:ext cx="7927975"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64513"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1400" b="1">
                <a:solidFill>
                  <a:srgbClr val="345A35"/>
                </a:solidFill>
                <a:effectLst>
                  <a:outerShdw blurRad="38100" dist="38100" dir="2700000" algn="tl">
                    <a:srgbClr val="000000"/>
                  </a:outerShdw>
                </a:effectLst>
              </a:rPr>
              <a:t> </a:t>
            </a:r>
            <a:r>
              <a:rPr lang="en-US" altLang="en-US" sz="2400" b="1">
                <a:solidFill>
                  <a:srgbClr val="345A35"/>
                </a:solidFill>
                <a:effectLst>
                  <a:outerShdw blurRad="38100" dist="38100" dir="2700000" algn="tl">
                    <a:srgbClr val="000000"/>
                  </a:outerShdw>
                </a:effectLst>
              </a:rPr>
              <a:t>Hardware Description Languages (HDL)</a:t>
            </a:r>
            <a:r>
              <a:rPr lang="en-US" altLang="en-US" sz="1400" b="1">
                <a:solidFill>
                  <a:srgbClr val="345A35"/>
                </a:solidFill>
                <a:effectLst>
                  <a:outerShdw blurRad="38100" dist="38100" dir="2700000" algn="tl">
                    <a:srgbClr val="000000"/>
                  </a:outerShdw>
                </a:effectLst>
              </a:rPr>
              <a:t> </a:t>
            </a:r>
          </a:p>
        </p:txBody>
      </p:sp>
      <p:sp>
        <p:nvSpPr>
          <p:cNvPr id="64514" name="Text Box 2"/>
          <p:cNvSpPr txBox="1">
            <a:spLocks noChangeArrowheads="1"/>
          </p:cNvSpPr>
          <p:nvPr/>
        </p:nvSpPr>
        <p:spPr bwMode="auto">
          <a:xfrm>
            <a:off x="762000" y="1600200"/>
            <a:ext cx="8001000" cy="403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4963" indent="-334963">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1pPr>
            <a:lvl2pP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2pPr>
            <a:lvl3pPr indent="-220663">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3pPr>
            <a:lvl4pP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4pPr>
            <a:lvl5pPr>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334963" algn="l"/>
                <a:tab pos="792163" algn="l"/>
                <a:tab pos="1249363" algn="l"/>
                <a:tab pos="1706563" algn="l"/>
                <a:tab pos="2163763" algn="l"/>
                <a:tab pos="2620963" algn="l"/>
                <a:tab pos="3078163" algn="l"/>
                <a:tab pos="3535363" algn="l"/>
                <a:tab pos="3992563" algn="l"/>
                <a:tab pos="4449763" algn="l"/>
                <a:tab pos="4906963" algn="l"/>
                <a:tab pos="5364163" algn="l"/>
                <a:tab pos="5821363" algn="l"/>
                <a:tab pos="6278563" algn="l"/>
                <a:tab pos="6735763" algn="l"/>
                <a:tab pos="7192963" algn="l"/>
                <a:tab pos="7650163" algn="l"/>
                <a:tab pos="8107363" algn="l"/>
                <a:tab pos="8564563" algn="l"/>
                <a:tab pos="9021763" algn="l"/>
                <a:tab pos="9478963" algn="l"/>
              </a:tabLst>
              <a:defRPr>
                <a:solidFill>
                  <a:srgbClr val="000000"/>
                </a:solidFill>
                <a:latin typeface="Arial" panose="020B0604020202020204" pitchFamily="34" charset="0"/>
                <a:cs typeface="Noto Sans CJK SC Regular" charset="0"/>
              </a:defRPr>
            </a:lvl9pPr>
          </a:lstStyle>
          <a:p>
            <a:pPr eaLnBrk="1" hangingPunct="1">
              <a:spcBef>
                <a:spcPts val="800"/>
              </a:spcBef>
              <a:buFont typeface="Arial" panose="020B0604020202020204" pitchFamily="34" charset="0"/>
              <a:buChar char="•"/>
            </a:pPr>
            <a:r>
              <a:rPr lang="en-US" altLang="en-US" sz="3200">
                <a:effectLst>
                  <a:outerShdw blurRad="38100" dist="38100" dir="2700000" algn="tl">
                    <a:srgbClr val="FFFFFF"/>
                  </a:outerShdw>
                </a:effectLst>
              </a:rPr>
              <a:t>Boolean Expressions in VHDL</a:t>
            </a:r>
          </a:p>
          <a:p>
            <a:pPr lvl="2" eaLnBrk="1" hangingPunct="1">
              <a:spcBef>
                <a:spcPts val="600"/>
              </a:spcBef>
              <a:buClrTx/>
              <a:buFontTx/>
              <a:buNone/>
            </a:pPr>
            <a:r>
              <a:rPr lang="en-US" altLang="en-US" sz="2400">
                <a:effectLst>
                  <a:outerShdw blurRad="38100" dist="38100" dir="2700000" algn="tl">
                    <a:srgbClr val="FFFFFF"/>
                  </a:outerShdw>
                </a:effectLst>
              </a:rPr>
              <a:t>AND		X </a:t>
            </a:r>
            <a:r>
              <a:rPr lang="en-US" altLang="en-US" sz="2400" b="1">
                <a:solidFill>
                  <a:srgbClr val="0000FF"/>
                </a:solidFill>
                <a:effectLst>
                  <a:outerShdw blurRad="38100" dist="38100" dir="2700000" algn="tl">
                    <a:srgbClr val="000000"/>
                  </a:outerShdw>
                </a:effectLst>
              </a:rPr>
              <a:t>&lt;=</a:t>
            </a:r>
            <a:r>
              <a:rPr lang="en-US" altLang="en-US" sz="2400">
                <a:effectLst>
                  <a:outerShdw blurRad="38100" dist="38100" dir="2700000" algn="tl">
                    <a:srgbClr val="FFFFFF"/>
                  </a:outerShdw>
                </a:effectLst>
              </a:rPr>
              <a:t> A </a:t>
            </a:r>
            <a:r>
              <a:rPr lang="en-US" altLang="en-US" sz="2400" b="1">
                <a:solidFill>
                  <a:srgbClr val="0000FF"/>
                </a:solidFill>
                <a:effectLst>
                  <a:outerShdw blurRad="38100" dist="38100" dir="2700000" algn="tl">
                    <a:srgbClr val="000000"/>
                  </a:outerShdw>
                </a:effectLst>
              </a:rPr>
              <a:t>and</a:t>
            </a:r>
            <a:r>
              <a:rPr lang="en-US" altLang="en-US" sz="2400">
                <a:effectLst>
                  <a:outerShdw blurRad="38100" dist="38100" dir="2700000" algn="tl">
                    <a:srgbClr val="FFFFFF"/>
                  </a:outerShdw>
                </a:effectLst>
              </a:rPr>
              <a:t> B</a:t>
            </a:r>
            <a:r>
              <a:rPr lang="en-US" altLang="en-US" sz="2400" b="1">
                <a:solidFill>
                  <a:srgbClr val="0000FF"/>
                </a:solidFill>
                <a:effectLst>
                  <a:outerShdw blurRad="38100" dist="38100" dir="2700000" algn="tl">
                    <a:srgbClr val="000000"/>
                  </a:outerShdw>
                </a:effectLst>
              </a:rPr>
              <a:t>;</a:t>
            </a:r>
          </a:p>
          <a:p>
            <a:pPr lvl="2" eaLnBrk="1" hangingPunct="1">
              <a:spcBef>
                <a:spcPts val="600"/>
              </a:spcBef>
              <a:buClrTx/>
              <a:buFontTx/>
              <a:buNone/>
            </a:pPr>
            <a:r>
              <a:rPr lang="en-US" altLang="en-US" sz="2400">
                <a:effectLst>
                  <a:outerShdw blurRad="38100" dist="38100" dir="2700000" algn="tl">
                    <a:srgbClr val="FFFFFF"/>
                  </a:outerShdw>
                </a:effectLst>
              </a:rPr>
              <a:t>OR		X </a:t>
            </a:r>
            <a:r>
              <a:rPr lang="en-US" altLang="en-US" sz="2400" b="1">
                <a:solidFill>
                  <a:srgbClr val="0000FF"/>
                </a:solidFill>
                <a:effectLst>
                  <a:outerShdw blurRad="38100" dist="38100" dir="2700000" algn="tl">
                    <a:srgbClr val="000000"/>
                  </a:outerShdw>
                </a:effectLst>
              </a:rPr>
              <a:t>&lt;=</a:t>
            </a:r>
            <a:r>
              <a:rPr lang="en-US" altLang="en-US" sz="2400">
                <a:effectLst>
                  <a:outerShdw blurRad="38100" dist="38100" dir="2700000" algn="tl">
                    <a:srgbClr val="FFFFFF"/>
                  </a:outerShdw>
                </a:effectLst>
              </a:rPr>
              <a:t> A </a:t>
            </a:r>
            <a:r>
              <a:rPr lang="en-US" altLang="en-US" sz="2400" b="1">
                <a:solidFill>
                  <a:srgbClr val="0000FF"/>
                </a:solidFill>
                <a:effectLst>
                  <a:outerShdw blurRad="38100" dist="38100" dir="2700000" algn="tl">
                    <a:srgbClr val="000000"/>
                  </a:outerShdw>
                </a:effectLst>
              </a:rPr>
              <a:t>or</a:t>
            </a:r>
            <a:r>
              <a:rPr lang="en-US" altLang="en-US" sz="2400">
                <a:effectLst>
                  <a:outerShdw blurRad="38100" dist="38100" dir="2700000" algn="tl">
                    <a:srgbClr val="FFFFFF"/>
                  </a:outerShdw>
                </a:effectLst>
              </a:rPr>
              <a:t> B</a:t>
            </a:r>
            <a:r>
              <a:rPr lang="en-US" altLang="en-US" sz="2400" b="1">
                <a:solidFill>
                  <a:srgbClr val="0000FF"/>
                </a:solidFill>
                <a:effectLst>
                  <a:outerShdw blurRad="38100" dist="38100" dir="2700000" algn="tl">
                    <a:srgbClr val="000000"/>
                  </a:outerShdw>
                </a:effectLst>
              </a:rPr>
              <a:t>;</a:t>
            </a:r>
            <a:r>
              <a:rPr lang="en-US" altLang="en-US" sz="2400">
                <a:effectLst>
                  <a:outerShdw blurRad="38100" dist="38100" dir="2700000" algn="tl">
                    <a:srgbClr val="FFFFFF"/>
                  </a:outerShdw>
                </a:effectLst>
              </a:rPr>
              <a:t>			</a:t>
            </a:r>
          </a:p>
          <a:p>
            <a:pPr lvl="2" eaLnBrk="1" hangingPunct="1">
              <a:spcBef>
                <a:spcPts val="600"/>
              </a:spcBef>
              <a:buClrTx/>
              <a:buFontTx/>
              <a:buNone/>
            </a:pPr>
            <a:r>
              <a:rPr lang="en-US" altLang="en-US" sz="2400">
                <a:effectLst>
                  <a:outerShdw blurRad="38100" dist="38100" dir="2700000" algn="tl">
                    <a:srgbClr val="FFFFFF"/>
                  </a:outerShdw>
                </a:effectLst>
              </a:rPr>
              <a:t>NOT		X </a:t>
            </a:r>
            <a:r>
              <a:rPr lang="en-US" altLang="en-US" sz="2400" b="1">
                <a:solidFill>
                  <a:srgbClr val="0000FF"/>
                </a:solidFill>
                <a:effectLst>
                  <a:outerShdw blurRad="38100" dist="38100" dir="2700000" algn="tl">
                    <a:srgbClr val="000000"/>
                  </a:outerShdw>
                </a:effectLst>
              </a:rPr>
              <a:t>&lt;=</a:t>
            </a:r>
            <a:r>
              <a:rPr lang="en-US" altLang="en-US" sz="2400">
                <a:effectLst>
                  <a:outerShdw blurRad="38100" dist="38100" dir="2700000" algn="tl">
                    <a:srgbClr val="FFFFFF"/>
                  </a:outerShdw>
                </a:effectLst>
              </a:rPr>
              <a:t> A </a:t>
            </a:r>
            <a:r>
              <a:rPr lang="en-US" altLang="en-US" sz="2400" b="1">
                <a:solidFill>
                  <a:srgbClr val="0000FF"/>
                </a:solidFill>
                <a:effectLst>
                  <a:outerShdw blurRad="38100" dist="38100" dir="2700000" algn="tl">
                    <a:srgbClr val="000000"/>
                  </a:outerShdw>
                </a:effectLst>
              </a:rPr>
              <a:t>not</a:t>
            </a:r>
            <a:r>
              <a:rPr lang="en-US" altLang="en-US" sz="2400">
                <a:effectLst>
                  <a:outerShdw blurRad="38100" dist="38100" dir="2700000" algn="tl">
                    <a:srgbClr val="FFFFFF"/>
                  </a:outerShdw>
                </a:effectLst>
              </a:rPr>
              <a:t> B</a:t>
            </a:r>
            <a:r>
              <a:rPr lang="en-US" altLang="en-US" sz="2400" b="1">
                <a:solidFill>
                  <a:srgbClr val="0000FF"/>
                </a:solidFill>
                <a:effectLst>
                  <a:outerShdw blurRad="38100" dist="38100" dir="2700000" algn="tl">
                    <a:srgbClr val="000000"/>
                  </a:outerShdw>
                </a:effectLst>
              </a:rPr>
              <a:t>;</a:t>
            </a:r>
          </a:p>
          <a:p>
            <a:pPr lvl="2" eaLnBrk="1" hangingPunct="1">
              <a:spcBef>
                <a:spcPts val="600"/>
              </a:spcBef>
              <a:buClrTx/>
              <a:buFontTx/>
              <a:buNone/>
            </a:pPr>
            <a:r>
              <a:rPr lang="en-US" altLang="en-US" sz="2400">
                <a:effectLst>
                  <a:outerShdw blurRad="38100" dist="38100" dir="2700000" algn="tl">
                    <a:srgbClr val="FFFFFF"/>
                  </a:outerShdw>
                </a:effectLst>
              </a:rPr>
              <a:t>NAND		X </a:t>
            </a:r>
            <a:r>
              <a:rPr lang="en-US" altLang="en-US" sz="2400" b="1">
                <a:solidFill>
                  <a:srgbClr val="0000FF"/>
                </a:solidFill>
                <a:effectLst>
                  <a:outerShdw blurRad="38100" dist="38100" dir="2700000" algn="tl">
                    <a:srgbClr val="000000"/>
                  </a:outerShdw>
                </a:effectLst>
              </a:rPr>
              <a:t>&lt;=</a:t>
            </a:r>
            <a:r>
              <a:rPr lang="en-US" altLang="en-US" sz="2400">
                <a:effectLst>
                  <a:outerShdw blurRad="38100" dist="38100" dir="2700000" algn="tl">
                    <a:srgbClr val="FFFFFF"/>
                  </a:outerShdw>
                </a:effectLst>
              </a:rPr>
              <a:t> A </a:t>
            </a:r>
            <a:r>
              <a:rPr lang="en-US" altLang="en-US" sz="2400" b="1">
                <a:solidFill>
                  <a:srgbClr val="0000FF"/>
                </a:solidFill>
                <a:effectLst>
                  <a:outerShdw blurRad="38100" dist="38100" dir="2700000" algn="tl">
                    <a:srgbClr val="000000"/>
                  </a:outerShdw>
                </a:effectLst>
              </a:rPr>
              <a:t>nand</a:t>
            </a:r>
            <a:r>
              <a:rPr lang="en-US" altLang="en-US" sz="2400">
                <a:effectLst>
                  <a:outerShdw blurRad="38100" dist="38100" dir="2700000" algn="tl">
                    <a:srgbClr val="FFFFFF"/>
                  </a:outerShdw>
                </a:effectLst>
              </a:rPr>
              <a:t> B</a:t>
            </a:r>
            <a:r>
              <a:rPr lang="en-US" altLang="en-US" sz="2400" b="1">
                <a:solidFill>
                  <a:srgbClr val="0000FF"/>
                </a:solidFill>
                <a:effectLst>
                  <a:outerShdw blurRad="38100" dist="38100" dir="2700000" algn="tl">
                    <a:srgbClr val="000000"/>
                  </a:outerShdw>
                </a:effectLst>
              </a:rPr>
              <a:t>;</a:t>
            </a:r>
          </a:p>
          <a:p>
            <a:pPr lvl="2" eaLnBrk="1" hangingPunct="1">
              <a:spcBef>
                <a:spcPts val="600"/>
              </a:spcBef>
              <a:buClrTx/>
              <a:buFontTx/>
              <a:buNone/>
            </a:pPr>
            <a:r>
              <a:rPr lang="en-US" altLang="en-US" sz="2400">
                <a:effectLst>
                  <a:outerShdw blurRad="38100" dist="38100" dir="2700000" algn="tl">
                    <a:srgbClr val="FFFFFF"/>
                  </a:outerShdw>
                </a:effectLst>
              </a:rPr>
              <a:t>NOR		X </a:t>
            </a:r>
            <a:r>
              <a:rPr lang="en-US" altLang="en-US" sz="2400" b="1">
                <a:solidFill>
                  <a:srgbClr val="0000FF"/>
                </a:solidFill>
                <a:effectLst>
                  <a:outerShdw blurRad="38100" dist="38100" dir="2700000" algn="tl">
                    <a:srgbClr val="000000"/>
                  </a:outerShdw>
                </a:effectLst>
              </a:rPr>
              <a:t>&lt;=</a:t>
            </a:r>
            <a:r>
              <a:rPr lang="en-US" altLang="en-US" sz="2400">
                <a:effectLst>
                  <a:outerShdw blurRad="38100" dist="38100" dir="2700000" algn="tl">
                    <a:srgbClr val="FFFFFF"/>
                  </a:outerShdw>
                </a:effectLst>
              </a:rPr>
              <a:t> A </a:t>
            </a:r>
            <a:r>
              <a:rPr lang="en-US" altLang="en-US" sz="2400" b="1">
                <a:solidFill>
                  <a:srgbClr val="0000FF"/>
                </a:solidFill>
                <a:effectLst>
                  <a:outerShdw blurRad="38100" dist="38100" dir="2700000" algn="tl">
                    <a:srgbClr val="000000"/>
                  </a:outerShdw>
                </a:effectLst>
              </a:rPr>
              <a:t>nor</a:t>
            </a:r>
            <a:r>
              <a:rPr lang="en-US" altLang="en-US" sz="2400">
                <a:effectLst>
                  <a:outerShdw blurRad="38100" dist="38100" dir="2700000" algn="tl">
                    <a:srgbClr val="FFFFFF"/>
                  </a:outerShdw>
                </a:effectLst>
              </a:rPr>
              <a:t> B</a:t>
            </a:r>
            <a:r>
              <a:rPr lang="en-US" altLang="en-US" sz="2400" b="1">
                <a:solidFill>
                  <a:srgbClr val="0000FF"/>
                </a:solidFill>
                <a:effectLst>
                  <a:outerShdw blurRad="38100" dist="38100" dir="2700000" algn="tl">
                    <a:srgbClr val="000000"/>
                  </a:outerShdw>
                </a:effectLst>
              </a:rPr>
              <a:t>;</a:t>
            </a:r>
          </a:p>
          <a:p>
            <a:pPr lvl="2" eaLnBrk="1" hangingPunct="1">
              <a:spcBef>
                <a:spcPts val="600"/>
              </a:spcBef>
              <a:buClrTx/>
              <a:buFontTx/>
              <a:buNone/>
            </a:pPr>
            <a:r>
              <a:rPr lang="en-US" altLang="en-US" sz="2400">
                <a:effectLst>
                  <a:outerShdw blurRad="38100" dist="38100" dir="2700000" algn="tl">
                    <a:srgbClr val="FFFFFF"/>
                  </a:outerShdw>
                </a:effectLst>
              </a:rPr>
              <a:t>XOR		X </a:t>
            </a:r>
            <a:r>
              <a:rPr lang="en-US" altLang="en-US" sz="2400" b="1">
                <a:solidFill>
                  <a:srgbClr val="0000FF"/>
                </a:solidFill>
                <a:effectLst>
                  <a:outerShdw blurRad="38100" dist="38100" dir="2700000" algn="tl">
                    <a:srgbClr val="000000"/>
                  </a:outerShdw>
                </a:effectLst>
              </a:rPr>
              <a:t>&lt;=</a:t>
            </a:r>
            <a:r>
              <a:rPr lang="en-US" altLang="en-US" sz="2400">
                <a:effectLst>
                  <a:outerShdw blurRad="38100" dist="38100" dir="2700000" algn="tl">
                    <a:srgbClr val="FFFFFF"/>
                  </a:outerShdw>
                </a:effectLst>
              </a:rPr>
              <a:t> A </a:t>
            </a:r>
            <a:r>
              <a:rPr lang="en-US" altLang="en-US" sz="2400" b="1">
                <a:solidFill>
                  <a:srgbClr val="0000FF"/>
                </a:solidFill>
                <a:effectLst>
                  <a:outerShdw blurRad="38100" dist="38100" dir="2700000" algn="tl">
                    <a:srgbClr val="000000"/>
                  </a:outerShdw>
                </a:effectLst>
              </a:rPr>
              <a:t>xor</a:t>
            </a:r>
            <a:r>
              <a:rPr lang="en-US" altLang="en-US" sz="2400">
                <a:effectLst>
                  <a:outerShdw blurRad="38100" dist="38100" dir="2700000" algn="tl">
                    <a:srgbClr val="FFFFFF"/>
                  </a:outerShdw>
                </a:effectLst>
              </a:rPr>
              <a:t> B</a:t>
            </a:r>
            <a:r>
              <a:rPr lang="en-US" altLang="en-US" sz="2400" b="1">
                <a:solidFill>
                  <a:srgbClr val="0000FF"/>
                </a:solidFill>
                <a:effectLst>
                  <a:outerShdw blurRad="38100" dist="38100" dir="2700000" algn="tl">
                    <a:srgbClr val="000000"/>
                  </a:outerShdw>
                </a:effectLst>
              </a:rPr>
              <a:t>;</a:t>
            </a:r>
          </a:p>
          <a:p>
            <a:pPr lvl="2" eaLnBrk="1" hangingPunct="1">
              <a:spcBef>
                <a:spcPts val="600"/>
              </a:spcBef>
              <a:buClrTx/>
              <a:buFontTx/>
              <a:buNone/>
            </a:pPr>
            <a:r>
              <a:rPr lang="en-US" altLang="en-US" sz="2400">
                <a:effectLst>
                  <a:outerShdw blurRad="38100" dist="38100" dir="2700000" algn="tl">
                    <a:srgbClr val="FFFFFF"/>
                  </a:outerShdw>
                </a:effectLst>
              </a:rPr>
              <a:t>XNOR		X </a:t>
            </a:r>
            <a:r>
              <a:rPr lang="en-US" altLang="en-US" sz="2400" b="1">
                <a:solidFill>
                  <a:srgbClr val="0000FF"/>
                </a:solidFill>
                <a:effectLst>
                  <a:outerShdw blurRad="38100" dist="38100" dir="2700000" algn="tl">
                    <a:srgbClr val="000000"/>
                  </a:outerShdw>
                </a:effectLst>
              </a:rPr>
              <a:t>&lt;=</a:t>
            </a:r>
            <a:r>
              <a:rPr lang="en-US" altLang="en-US" sz="2400">
                <a:effectLst>
                  <a:outerShdw blurRad="38100" dist="38100" dir="2700000" algn="tl">
                    <a:srgbClr val="FFFFFF"/>
                  </a:outerShdw>
                </a:effectLst>
              </a:rPr>
              <a:t> A </a:t>
            </a:r>
            <a:r>
              <a:rPr lang="en-US" altLang="en-US" sz="2400" b="1">
                <a:solidFill>
                  <a:srgbClr val="0000FF"/>
                </a:solidFill>
                <a:effectLst>
                  <a:outerShdw blurRad="38100" dist="38100" dir="2700000" algn="tl">
                    <a:srgbClr val="000000"/>
                  </a:outerShdw>
                </a:effectLst>
              </a:rPr>
              <a:t>xnor</a:t>
            </a:r>
            <a:r>
              <a:rPr lang="en-US" altLang="en-US" sz="2400">
                <a:effectLst>
                  <a:outerShdw blurRad="38100" dist="38100" dir="2700000" algn="tl">
                    <a:srgbClr val="FFFFFF"/>
                  </a:outerShdw>
                </a:effectLst>
              </a:rPr>
              <a:t> B</a:t>
            </a:r>
            <a:r>
              <a:rPr lang="en-US" altLang="en-US" sz="2400" b="1">
                <a:solidFill>
                  <a:srgbClr val="0000FF"/>
                </a:solidFill>
                <a:effectLst>
                  <a:outerShdw blurRad="38100" dist="38100" dir="2700000" algn="tl">
                    <a:srgbClr val="000000"/>
                  </a:outerShdw>
                </a:effectLst>
              </a:rPr>
              <a:t>;</a:t>
            </a:r>
          </a:p>
        </p:txBody>
      </p:sp>
      <p:grpSp>
        <p:nvGrpSpPr>
          <p:cNvPr id="64515" name="Group 3"/>
          <p:cNvGrpSpPr>
            <a:grpSpLocks/>
          </p:cNvGrpSpPr>
          <p:nvPr/>
        </p:nvGrpSpPr>
        <p:grpSpPr bwMode="auto">
          <a:xfrm>
            <a:off x="228600" y="228600"/>
            <a:ext cx="8602663" cy="6011863"/>
            <a:chOff x="144" y="144"/>
            <a:chExt cx="5419" cy="3787"/>
          </a:xfrm>
        </p:grpSpPr>
        <p:grpSp>
          <p:nvGrpSpPr>
            <p:cNvPr id="64516" name="Group 4"/>
            <p:cNvGrpSpPr>
              <a:grpSpLocks/>
            </p:cNvGrpSpPr>
            <p:nvPr/>
          </p:nvGrpSpPr>
          <p:grpSpPr bwMode="auto">
            <a:xfrm>
              <a:off x="192" y="192"/>
              <a:ext cx="5371" cy="3739"/>
              <a:chOff x="192" y="192"/>
              <a:chExt cx="5371" cy="3739"/>
            </a:xfrm>
          </p:grpSpPr>
          <p:sp>
            <p:nvSpPr>
              <p:cNvPr id="64517" name="Line 5"/>
              <p:cNvSpPr>
                <a:spLocks noChangeShapeType="1"/>
              </p:cNvSpPr>
              <p:nvPr/>
            </p:nvSpPr>
            <p:spPr bwMode="auto">
              <a:xfrm>
                <a:off x="192" y="192"/>
                <a:ext cx="5371" cy="0"/>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sp>
            <p:nvSpPr>
              <p:cNvPr id="64518" name="Line 6"/>
              <p:cNvSpPr>
                <a:spLocks noChangeShapeType="1"/>
              </p:cNvSpPr>
              <p:nvPr/>
            </p:nvSpPr>
            <p:spPr bwMode="auto">
              <a:xfrm>
                <a:off x="192" y="192"/>
                <a:ext cx="0" cy="3739"/>
              </a:xfrm>
              <a:prstGeom prst="line">
                <a:avLst/>
              </a:prstGeom>
              <a:noFill/>
              <a:ln w="57240" cap="sq">
                <a:solidFill>
                  <a:srgbClr val="333399"/>
                </a:solidFill>
                <a:miter lim="800000"/>
                <a:headEnd/>
                <a:tailEnd/>
              </a:ln>
              <a:effectLst>
                <a:outerShdw dist="107933" dir="2700000" algn="ctr" rotWithShape="0">
                  <a:srgbClr val="808080">
                    <a:alpha val="50027"/>
                  </a:srgbClr>
                </a:outerShdw>
              </a:effectLst>
              <a:extLst>
                <a:ext uri="{909E8E84-426E-40DD-AFC4-6F175D3DCCD1}">
                  <a14:hiddenFill xmlns:a14="http://schemas.microsoft.com/office/drawing/2010/main">
                    <a:noFill/>
                  </a14:hiddenFill>
                </a:ext>
              </a:extLst>
            </p:spPr>
            <p:txBody>
              <a:bodyPr/>
              <a:lstStyle/>
              <a:p>
                <a:endParaRPr lang="en-US"/>
              </a:p>
            </p:txBody>
          </p:sp>
        </p:grpSp>
        <p:sp>
          <p:nvSpPr>
            <p:cNvPr id="64519" name="Rectangle 7"/>
            <p:cNvSpPr>
              <a:spLocks noChangeArrowheads="1"/>
            </p:cNvSpPr>
            <p:nvPr/>
          </p:nvSpPr>
          <p:spPr bwMode="auto">
            <a:xfrm>
              <a:off x="144" y="144"/>
              <a:ext cx="139" cy="139"/>
            </a:xfrm>
            <a:prstGeom prst="rect">
              <a:avLst/>
            </a:prstGeom>
            <a:solidFill>
              <a:srgbClr val="333399"/>
            </a:solidFill>
            <a:ln>
              <a:noFill/>
            </a:ln>
            <a:effectLst>
              <a:outerShdw dist="107933" dir="2700000" algn="ctr" rotWithShape="0">
                <a:srgbClr val="808080">
                  <a:alpha val="50027"/>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gr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9" presetClass="entr" fill="hold" nodeType="afterEffect">
                                  <p:stCondLst>
                                    <p:cond delay="0"/>
                                  </p:stCondLst>
                                  <p:childTnLst>
                                    <p:set>
                                      <p:cBhvr additive="repl">
                                        <p:cTn id="6" dur="1" fill="hold">
                                          <p:stCondLst>
                                            <p:cond delay="0"/>
                                          </p:stCondLst>
                                        </p:cTn>
                                        <p:tgtEl>
                                          <p:spTgt spid="64514">
                                            <p:txEl>
                                              <p:pRg st="0" end="0"/>
                                            </p:txEl>
                                          </p:spTgt>
                                        </p:tgtEl>
                                        <p:attrNameLst>
                                          <p:attrName>style.visibility</p:attrName>
                                        </p:attrNameLst>
                                      </p:cBhvr>
                                      <p:to>
                                        <p:strVal val="visible"/>
                                      </p:to>
                                    </p:set>
                                    <p:animEffect transition="in" filter="dissolve">
                                      <p:cBhvr additive="repl">
                                        <p:cTn id="7" dur="500"/>
                                        <p:tgtEl>
                                          <p:spTgt spid="64514">
                                            <p:txEl>
                                              <p:pRg st="0" end="0"/>
                                            </p:txEl>
                                          </p:spTgt>
                                        </p:tgtEl>
                                      </p:cBhvr>
                                    </p:animEffect>
                                  </p:childTnLst>
                                </p:cTn>
                              </p:par>
                            </p:childTnLst>
                          </p:cTn>
                        </p:par>
                        <p:par>
                          <p:cTn id="8" fill="hold" nodeType="afterGroup">
                            <p:stCondLst>
                              <p:cond delay="500"/>
                            </p:stCondLst>
                            <p:childTnLst>
                              <p:par>
                                <p:cTn id="9" presetID="9" presetClass="entr" fill="hold" nodeType="afterEffect">
                                  <p:stCondLst>
                                    <p:cond delay="0"/>
                                  </p:stCondLst>
                                  <p:childTnLst>
                                    <p:set>
                                      <p:cBhvr additive="repl">
                                        <p:cTn id="10" dur="1" fill="hold">
                                          <p:stCondLst>
                                            <p:cond delay="0"/>
                                          </p:stCondLst>
                                        </p:cTn>
                                        <p:tgtEl>
                                          <p:spTgt spid="64514">
                                            <p:txEl>
                                              <p:pRg st="1" end="1"/>
                                            </p:txEl>
                                          </p:spTgt>
                                        </p:tgtEl>
                                        <p:attrNameLst>
                                          <p:attrName>style.visibility</p:attrName>
                                        </p:attrNameLst>
                                      </p:cBhvr>
                                      <p:to>
                                        <p:strVal val="visible"/>
                                      </p:to>
                                    </p:set>
                                    <p:animEffect transition="in" filter="dissolve">
                                      <p:cBhvr additive="repl">
                                        <p:cTn id="11" dur="500"/>
                                        <p:tgtEl>
                                          <p:spTgt spid="64514">
                                            <p:txEl>
                                              <p:pRg st="1" end="1"/>
                                            </p:txEl>
                                          </p:spTgt>
                                        </p:tgtEl>
                                      </p:cBhvr>
                                    </p:animEffect>
                                  </p:childTnLst>
                                </p:cTn>
                              </p:par>
                              <p:par>
                                <p:cTn id="12" presetID="9" presetClass="entr" fill="hold" nodeType="withEffect">
                                  <p:stCondLst>
                                    <p:cond delay="0"/>
                                  </p:stCondLst>
                                  <p:childTnLst>
                                    <p:set>
                                      <p:cBhvr additive="repl">
                                        <p:cTn id="13" dur="1" fill="hold">
                                          <p:stCondLst>
                                            <p:cond delay="0"/>
                                          </p:stCondLst>
                                        </p:cTn>
                                        <p:tgtEl>
                                          <p:spTgt spid="64514">
                                            <p:txEl>
                                              <p:pRg st="2" end="2"/>
                                            </p:txEl>
                                          </p:spTgt>
                                        </p:tgtEl>
                                        <p:attrNameLst>
                                          <p:attrName>style.visibility</p:attrName>
                                        </p:attrNameLst>
                                      </p:cBhvr>
                                      <p:to>
                                        <p:strVal val="visible"/>
                                      </p:to>
                                    </p:set>
                                    <p:animEffect transition="in" filter="dissolve">
                                      <p:cBhvr additive="repl">
                                        <p:cTn id="14" dur="500"/>
                                        <p:tgtEl>
                                          <p:spTgt spid="64514">
                                            <p:txEl>
                                              <p:pRg st="2" end="2"/>
                                            </p:txEl>
                                          </p:spTgt>
                                        </p:tgtEl>
                                      </p:cBhvr>
                                    </p:animEffect>
                                  </p:childTnLst>
                                </p:cTn>
                              </p:par>
                              <p:par>
                                <p:cTn id="15" presetID="9" presetClass="entr" fill="hold" nodeType="withEffect">
                                  <p:stCondLst>
                                    <p:cond delay="0"/>
                                  </p:stCondLst>
                                  <p:childTnLst>
                                    <p:set>
                                      <p:cBhvr additive="repl">
                                        <p:cTn id="16" dur="1" fill="hold">
                                          <p:stCondLst>
                                            <p:cond delay="0"/>
                                          </p:stCondLst>
                                        </p:cTn>
                                        <p:tgtEl>
                                          <p:spTgt spid="64514">
                                            <p:txEl>
                                              <p:pRg st="3" end="3"/>
                                            </p:txEl>
                                          </p:spTgt>
                                        </p:tgtEl>
                                        <p:attrNameLst>
                                          <p:attrName>style.visibility</p:attrName>
                                        </p:attrNameLst>
                                      </p:cBhvr>
                                      <p:to>
                                        <p:strVal val="visible"/>
                                      </p:to>
                                    </p:set>
                                    <p:animEffect transition="in" filter="dissolve">
                                      <p:cBhvr additive="repl">
                                        <p:cTn id="17" dur="500"/>
                                        <p:tgtEl>
                                          <p:spTgt spid="64514">
                                            <p:txEl>
                                              <p:pRg st="3" end="3"/>
                                            </p:txEl>
                                          </p:spTgt>
                                        </p:tgtEl>
                                      </p:cBhvr>
                                    </p:animEffect>
                                  </p:childTnLst>
                                </p:cTn>
                              </p:par>
                              <p:par>
                                <p:cTn id="18" presetID="9" presetClass="entr" fill="hold" nodeType="withEffect">
                                  <p:stCondLst>
                                    <p:cond delay="0"/>
                                  </p:stCondLst>
                                  <p:childTnLst>
                                    <p:set>
                                      <p:cBhvr additive="repl">
                                        <p:cTn id="19" dur="1" fill="hold">
                                          <p:stCondLst>
                                            <p:cond delay="0"/>
                                          </p:stCondLst>
                                        </p:cTn>
                                        <p:tgtEl>
                                          <p:spTgt spid="64514">
                                            <p:txEl>
                                              <p:pRg st="4" end="4"/>
                                            </p:txEl>
                                          </p:spTgt>
                                        </p:tgtEl>
                                        <p:attrNameLst>
                                          <p:attrName>style.visibility</p:attrName>
                                        </p:attrNameLst>
                                      </p:cBhvr>
                                      <p:to>
                                        <p:strVal val="visible"/>
                                      </p:to>
                                    </p:set>
                                    <p:animEffect transition="in" filter="dissolve">
                                      <p:cBhvr additive="repl">
                                        <p:cTn id="20" dur="500"/>
                                        <p:tgtEl>
                                          <p:spTgt spid="64514">
                                            <p:txEl>
                                              <p:pRg st="4" end="4"/>
                                            </p:txEl>
                                          </p:spTgt>
                                        </p:tgtEl>
                                      </p:cBhvr>
                                    </p:animEffect>
                                  </p:childTnLst>
                                </p:cTn>
                              </p:par>
                              <p:par>
                                <p:cTn id="21" presetID="9" presetClass="entr" fill="hold" nodeType="withEffect">
                                  <p:stCondLst>
                                    <p:cond delay="0"/>
                                  </p:stCondLst>
                                  <p:childTnLst>
                                    <p:set>
                                      <p:cBhvr additive="repl">
                                        <p:cTn id="22" dur="1" fill="hold">
                                          <p:stCondLst>
                                            <p:cond delay="0"/>
                                          </p:stCondLst>
                                        </p:cTn>
                                        <p:tgtEl>
                                          <p:spTgt spid="64514">
                                            <p:txEl>
                                              <p:pRg st="5" end="5"/>
                                            </p:txEl>
                                          </p:spTgt>
                                        </p:tgtEl>
                                        <p:attrNameLst>
                                          <p:attrName>style.visibility</p:attrName>
                                        </p:attrNameLst>
                                      </p:cBhvr>
                                      <p:to>
                                        <p:strVal val="visible"/>
                                      </p:to>
                                    </p:set>
                                    <p:animEffect transition="in" filter="dissolve">
                                      <p:cBhvr additive="repl">
                                        <p:cTn id="23" dur="500"/>
                                        <p:tgtEl>
                                          <p:spTgt spid="64514">
                                            <p:txEl>
                                              <p:pRg st="5" end="5"/>
                                            </p:txEl>
                                          </p:spTgt>
                                        </p:tgtEl>
                                      </p:cBhvr>
                                    </p:animEffect>
                                  </p:childTnLst>
                                </p:cTn>
                              </p:par>
                              <p:par>
                                <p:cTn id="24" presetID="9" presetClass="entr" fill="hold" nodeType="withEffect">
                                  <p:stCondLst>
                                    <p:cond delay="0"/>
                                  </p:stCondLst>
                                  <p:childTnLst>
                                    <p:set>
                                      <p:cBhvr additive="repl">
                                        <p:cTn id="25" dur="1" fill="hold">
                                          <p:stCondLst>
                                            <p:cond delay="0"/>
                                          </p:stCondLst>
                                        </p:cTn>
                                        <p:tgtEl>
                                          <p:spTgt spid="64514">
                                            <p:txEl>
                                              <p:pRg st="6" end="6"/>
                                            </p:txEl>
                                          </p:spTgt>
                                        </p:tgtEl>
                                        <p:attrNameLst>
                                          <p:attrName>style.visibility</p:attrName>
                                        </p:attrNameLst>
                                      </p:cBhvr>
                                      <p:to>
                                        <p:strVal val="visible"/>
                                      </p:to>
                                    </p:set>
                                    <p:animEffect transition="in" filter="dissolve">
                                      <p:cBhvr additive="repl">
                                        <p:cTn id="26" dur="500"/>
                                        <p:tgtEl>
                                          <p:spTgt spid="64514">
                                            <p:txEl>
                                              <p:pRg st="6" end="6"/>
                                            </p:txEl>
                                          </p:spTgt>
                                        </p:tgtEl>
                                      </p:cBhvr>
                                    </p:animEffect>
                                  </p:childTnLst>
                                </p:cTn>
                              </p:par>
                              <p:par>
                                <p:cTn id="27" presetID="9" presetClass="entr" fill="hold" nodeType="withEffect">
                                  <p:stCondLst>
                                    <p:cond delay="0"/>
                                  </p:stCondLst>
                                  <p:childTnLst>
                                    <p:set>
                                      <p:cBhvr additive="repl">
                                        <p:cTn id="28" dur="1" fill="hold">
                                          <p:stCondLst>
                                            <p:cond delay="0"/>
                                          </p:stCondLst>
                                        </p:cTn>
                                        <p:tgtEl>
                                          <p:spTgt spid="64514">
                                            <p:txEl>
                                              <p:pRg st="7" end="7"/>
                                            </p:txEl>
                                          </p:spTgt>
                                        </p:tgtEl>
                                        <p:attrNameLst>
                                          <p:attrName>style.visibility</p:attrName>
                                        </p:attrNameLst>
                                      </p:cBhvr>
                                      <p:to>
                                        <p:strVal val="visible"/>
                                      </p:to>
                                    </p:set>
                                    <p:animEffect transition="in" filter="dissolve">
                                      <p:cBhvr additive="repl">
                                        <p:cTn id="29" dur="500"/>
                                        <p:tgtEl>
                                          <p:spTgt spid="645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65537"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600">
                <a:solidFill>
                  <a:srgbClr val="345A35"/>
                </a:solidFill>
                <a:effectLst>
                  <a:outerShdw blurRad="38100" dist="38100" dir="2700000" algn="tl">
                    <a:srgbClr val="000000"/>
                  </a:outerShdw>
                </a:effectLst>
              </a:rPr>
              <a:t>Figure 4–47</a:t>
            </a:r>
            <a:r>
              <a:rPr lang="en-US" altLang="en-US" sz="1600" b="1">
                <a:solidFill>
                  <a:srgbClr val="345A35"/>
                </a:solidFill>
                <a:effectLst>
                  <a:outerShdw blurRad="38100" dist="38100" dir="2700000" algn="tl">
                    <a:srgbClr val="000000"/>
                  </a:outerShdw>
                </a:effectLst>
              </a:rPr>
              <a:t>      Seven-segment display format showing arrangement of segments.</a:t>
            </a:r>
            <a:r>
              <a:rPr lang="en-US" altLang="en-US" sz="700" b="1">
                <a:solidFill>
                  <a:srgbClr val="345A35"/>
                </a:solidFill>
                <a:effectLst>
                  <a:outerShdw blurRad="38100" dist="38100" dir="2700000" algn="tl">
                    <a:srgbClr val="000000"/>
                  </a:outerShdw>
                </a:effectLst>
              </a:rPr>
              <a:t> </a:t>
            </a:r>
          </a:p>
        </p:txBody>
      </p:sp>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25" y="914400"/>
            <a:ext cx="3382963"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66561"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600">
                <a:solidFill>
                  <a:srgbClr val="345A35"/>
                </a:solidFill>
                <a:effectLst>
                  <a:outerShdw blurRad="38100" dist="38100" dir="2700000" algn="tl">
                    <a:srgbClr val="000000"/>
                  </a:outerShdw>
                </a:effectLst>
              </a:rPr>
              <a:t>Figure 4–48</a:t>
            </a:r>
            <a:r>
              <a:rPr lang="en-US" altLang="en-US" sz="1600" b="1">
                <a:solidFill>
                  <a:srgbClr val="345A35"/>
                </a:solidFill>
                <a:effectLst>
                  <a:outerShdw blurRad="38100" dist="38100" dir="2700000" algn="tl">
                    <a:srgbClr val="000000"/>
                  </a:outerShdw>
                </a:effectLst>
              </a:rPr>
              <a:t>      Display of decimal digits with a 7-segment device.</a:t>
            </a:r>
            <a:r>
              <a:rPr lang="en-US" altLang="en-US" sz="700" b="1">
                <a:solidFill>
                  <a:srgbClr val="345A35"/>
                </a:solidFill>
                <a:effectLst>
                  <a:outerShdw blurRad="38100" dist="38100" dir="2700000" algn="tl">
                    <a:srgbClr val="000000"/>
                  </a:outerShdw>
                </a:effectLst>
              </a:rPr>
              <a:t> </a:t>
            </a:r>
          </a:p>
        </p:txBody>
      </p:sp>
      <p:pic>
        <p:nvPicPr>
          <p:cNvPr id="66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514600"/>
            <a:ext cx="8342313" cy="1828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67585"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600">
                <a:solidFill>
                  <a:srgbClr val="345A35"/>
                </a:solidFill>
                <a:effectLst>
                  <a:outerShdw blurRad="38100" dist="38100" dir="2700000" algn="tl">
                    <a:srgbClr val="000000"/>
                  </a:outerShdw>
                </a:effectLst>
              </a:rPr>
              <a:t>Figure 4–49</a:t>
            </a:r>
            <a:r>
              <a:rPr lang="en-US" altLang="en-US" sz="1600" b="1">
                <a:solidFill>
                  <a:srgbClr val="345A35"/>
                </a:solidFill>
                <a:effectLst>
                  <a:outerShdw blurRad="38100" dist="38100" dir="2700000" algn="tl">
                    <a:srgbClr val="000000"/>
                  </a:outerShdw>
                </a:effectLst>
              </a:rPr>
              <a:t>      Arrangements of 7-segment LED displays.</a:t>
            </a:r>
            <a:r>
              <a:rPr lang="en-US" altLang="en-US" sz="700" b="1">
                <a:solidFill>
                  <a:srgbClr val="345A35"/>
                </a:solidFill>
                <a:effectLst>
                  <a:outerShdw blurRad="38100" dist="38100" dir="2700000" algn="tl">
                    <a:srgbClr val="000000"/>
                  </a:outerShdw>
                </a:effectLst>
              </a:rPr>
              <a:t> </a:t>
            </a:r>
          </a:p>
        </p:txBody>
      </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175" y="914400"/>
            <a:ext cx="4997450"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68609"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600">
                <a:solidFill>
                  <a:srgbClr val="345A35"/>
                </a:solidFill>
                <a:effectLst>
                  <a:outerShdw blurRad="38100" dist="38100" dir="2700000" algn="tl">
                    <a:srgbClr val="000000"/>
                  </a:outerShdw>
                </a:effectLst>
              </a:rPr>
              <a:t>Figure 4–50</a:t>
            </a:r>
            <a:r>
              <a:rPr lang="en-US" altLang="en-US" sz="1600" b="1">
                <a:solidFill>
                  <a:srgbClr val="345A35"/>
                </a:solidFill>
                <a:effectLst>
                  <a:outerShdw blurRad="38100" dist="38100" dir="2700000" algn="tl">
                    <a:srgbClr val="000000"/>
                  </a:outerShdw>
                </a:effectLst>
              </a:rPr>
              <a:t>      Block diagram of 7-segment logic and display.</a:t>
            </a:r>
            <a:r>
              <a:rPr lang="en-US" altLang="en-US" sz="700" b="1">
                <a:solidFill>
                  <a:srgbClr val="345A35"/>
                </a:solidFill>
                <a:effectLst>
                  <a:outerShdw blurRad="38100" dist="38100" dir="2700000" algn="tl">
                    <a:srgbClr val="000000"/>
                  </a:outerShdw>
                </a:effectLst>
              </a:rPr>
              <a:t> </a:t>
            </a:r>
          </a:p>
        </p:txBody>
      </p:sp>
      <p:pic>
        <p:nvPicPr>
          <p:cNvPr id="686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58900"/>
            <a:ext cx="8342313" cy="4138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69633"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600">
                <a:solidFill>
                  <a:srgbClr val="345A35"/>
                </a:solidFill>
                <a:effectLst>
                  <a:outerShdw blurRad="38100" dist="38100" dir="2700000" algn="tl">
                    <a:srgbClr val="000000"/>
                  </a:outerShdw>
                </a:effectLst>
              </a:rPr>
              <a:t>Figure 4–51</a:t>
            </a:r>
            <a:r>
              <a:rPr lang="en-US" altLang="en-US" sz="1600" b="1">
                <a:solidFill>
                  <a:srgbClr val="345A35"/>
                </a:solidFill>
                <a:effectLst>
                  <a:outerShdw blurRad="38100" dist="38100" dir="2700000" algn="tl">
                    <a:srgbClr val="000000"/>
                  </a:outerShdw>
                </a:effectLst>
              </a:rPr>
              <a:t>      Karnaugh map minimization of the segment-a logic expression.</a:t>
            </a:r>
            <a:r>
              <a:rPr lang="en-US" altLang="en-US" sz="700" b="1">
                <a:solidFill>
                  <a:srgbClr val="345A35"/>
                </a:solidFill>
                <a:effectLst>
                  <a:outerShdw blurRad="38100" dist="38100" dir="2700000" algn="tl">
                    <a:srgbClr val="000000"/>
                  </a:outerShdw>
                </a:effectLst>
              </a:rPr>
              <a:t> </a:t>
            </a:r>
          </a:p>
        </p:txBody>
      </p:sp>
      <p:pic>
        <p:nvPicPr>
          <p:cNvPr id="696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725" y="914400"/>
            <a:ext cx="6100763"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70657"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600">
                <a:solidFill>
                  <a:srgbClr val="345A35"/>
                </a:solidFill>
                <a:effectLst>
                  <a:outerShdw blurRad="38100" dist="38100" dir="2700000" algn="tl">
                    <a:srgbClr val="000000"/>
                  </a:outerShdw>
                </a:effectLst>
              </a:rPr>
              <a:t>Figure 4–52</a:t>
            </a:r>
            <a:r>
              <a:rPr lang="en-US" altLang="en-US" sz="1600" b="1">
                <a:solidFill>
                  <a:srgbClr val="345A35"/>
                </a:solidFill>
                <a:effectLst>
                  <a:outerShdw blurRad="38100" dist="38100" dir="2700000" algn="tl">
                    <a:srgbClr val="000000"/>
                  </a:outerShdw>
                </a:effectLst>
              </a:rPr>
              <a:t>      </a:t>
            </a:r>
            <a:br>
              <a:rPr lang="en-US" altLang="en-US" sz="1600" b="1">
                <a:solidFill>
                  <a:srgbClr val="345A35"/>
                </a:solidFill>
                <a:effectLst>
                  <a:outerShdw blurRad="38100" dist="38100" dir="2700000" algn="tl">
                    <a:srgbClr val="000000"/>
                  </a:outerShdw>
                </a:effectLst>
              </a:rPr>
            </a:br>
            <a:r>
              <a:rPr lang="en-US" altLang="en-US" sz="1600" b="1">
                <a:solidFill>
                  <a:srgbClr val="345A35"/>
                </a:solidFill>
                <a:effectLst>
                  <a:outerShdw blurRad="38100" dist="38100" dir="2700000" algn="tl">
                    <a:srgbClr val="000000"/>
                  </a:outerShdw>
                </a:effectLst>
              </a:rPr>
              <a:t>The minimum logic implementation for segment a of the 7-segment display.</a:t>
            </a:r>
            <a:r>
              <a:rPr lang="en-US" altLang="en-US" sz="700" b="1">
                <a:solidFill>
                  <a:srgbClr val="345A35"/>
                </a:solidFill>
                <a:effectLst>
                  <a:outerShdw blurRad="38100" dist="38100" dir="2700000" algn="tl">
                    <a:srgbClr val="000000"/>
                  </a:outerShdw>
                </a:effectLst>
              </a:rPr>
              <a:t> </a:t>
            </a:r>
          </a:p>
        </p:txBody>
      </p:sp>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8" y="914400"/>
            <a:ext cx="8086725"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71681"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eaLnBrk="1" hangingPunct="1">
              <a:buClrTx/>
              <a:buFontTx/>
              <a:buNone/>
            </a:pPr>
            <a:r>
              <a:rPr lang="en-US" altLang="en-US" sz="2400" b="1">
                <a:solidFill>
                  <a:srgbClr val="345A35"/>
                </a:solidFill>
                <a:effectLst>
                  <a:outerShdw blurRad="38100" dist="38100" dir="2700000" algn="tl">
                    <a:srgbClr val="000000"/>
                  </a:outerShdw>
                </a:effectLst>
              </a:rPr>
              <a:t>Summary</a:t>
            </a:r>
          </a:p>
        </p:txBody>
      </p:sp>
      <p:pic>
        <p:nvPicPr>
          <p:cNvPr id="716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984500"/>
            <a:ext cx="8342313" cy="889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72705"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700">
                <a:solidFill>
                  <a:srgbClr val="345A35"/>
                </a:solidFill>
                <a:effectLst>
                  <a:outerShdw blurRad="38100" dist="38100" dir="2700000" algn="tl">
                    <a:srgbClr val="000000"/>
                  </a:outerShdw>
                </a:effectLst>
              </a:rPr>
              <a:t>Figure 4–54 </a:t>
            </a:r>
          </a:p>
        </p:txBody>
      </p:sp>
      <p:pic>
        <p:nvPicPr>
          <p:cNvPr id="727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388" y="914400"/>
            <a:ext cx="7691437"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1588" y="152400"/>
            <a:ext cx="91440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a:buClrTx/>
              <a:buFontTx/>
              <a:buNone/>
            </a:pPr>
            <a:r>
              <a:rPr lang="en-US" altLang="en-US" sz="2400" b="1">
                <a:solidFill>
                  <a:srgbClr val="345A35"/>
                </a:solidFill>
              </a:rPr>
              <a:t>Grouping Rules</a:t>
            </a:r>
          </a:p>
        </p:txBody>
      </p:sp>
      <p:sp>
        <p:nvSpPr>
          <p:cNvPr id="9218" name="Text Box 2"/>
          <p:cNvSpPr txBox="1">
            <a:spLocks noChangeArrowheads="1"/>
          </p:cNvSpPr>
          <p:nvPr/>
        </p:nvSpPr>
        <p:spPr bwMode="auto">
          <a:xfrm>
            <a:off x="609600" y="990600"/>
            <a:ext cx="7924800" cy="548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spcBef>
                <a:spcPts val="600"/>
              </a:spcBef>
              <a:buClrTx/>
              <a:buFontTx/>
              <a:buNone/>
            </a:pPr>
            <a:r>
              <a:rPr lang="en-US" altLang="en-US" sz="3200">
                <a:ea typeface="MS PGothic" panose="020B0600070205080204" pitchFamily="34" charset="-128"/>
              </a:rPr>
              <a:t>Group </a:t>
            </a:r>
            <a:r>
              <a:rPr lang="ja-JP" altLang="en-US" sz="3200">
                <a:ea typeface="MS PGothic" panose="020B0600070205080204" pitchFamily="34" charset="-128"/>
              </a:rPr>
              <a:t>“</a:t>
            </a:r>
            <a:r>
              <a:rPr lang="en-US" altLang="en-US" sz="3200">
                <a:ea typeface="MS PGothic" panose="020B0600070205080204" pitchFamily="34" charset="-128"/>
              </a:rPr>
              <a:t>1</a:t>
            </a:r>
            <a:r>
              <a:rPr lang="ja-JP" altLang="en-US" sz="3200">
                <a:ea typeface="MS PGothic" panose="020B0600070205080204" pitchFamily="34" charset="-128"/>
              </a:rPr>
              <a:t>”</a:t>
            </a:r>
            <a:r>
              <a:rPr lang="en-US" altLang="en-US" sz="3200">
                <a:ea typeface="MS PGothic" panose="020B0600070205080204" pitchFamily="34" charset="-128"/>
              </a:rPr>
              <a:t>s with rectangles</a:t>
            </a:r>
          </a:p>
          <a:p>
            <a:pPr>
              <a:spcBef>
                <a:spcPts val="600"/>
              </a:spcBef>
              <a:buClrTx/>
              <a:buFontTx/>
              <a:buNone/>
            </a:pPr>
            <a:r>
              <a:rPr lang="en-US" altLang="en-US" sz="3200">
                <a:ea typeface="MS PGothic" panose="020B0600070205080204" pitchFamily="34" charset="-128"/>
              </a:rPr>
              <a:t>Can use the same minterm more than once</a:t>
            </a:r>
          </a:p>
          <a:p>
            <a:pPr>
              <a:spcBef>
                <a:spcPts val="600"/>
              </a:spcBef>
              <a:buClrTx/>
              <a:buFontTx/>
              <a:buNone/>
            </a:pPr>
            <a:r>
              <a:rPr lang="en-US" altLang="en-US" sz="3200">
                <a:ea typeface="MS PGothic" panose="020B0600070205080204" pitchFamily="34" charset="-128"/>
              </a:rPr>
              <a:t>Can wrap around the edges of the map</a:t>
            </a:r>
          </a:p>
          <a:p>
            <a:pPr>
              <a:spcBef>
                <a:spcPts val="600"/>
              </a:spcBef>
              <a:buClrTx/>
              <a:buFontTx/>
              <a:buNone/>
            </a:pPr>
            <a:endParaRPr lang="en-US" altLang="en-US" sz="3200">
              <a:ea typeface="MS PGothic" panose="020B0600070205080204" pitchFamily="34" charset="-128"/>
            </a:endParaRPr>
          </a:p>
          <a:p>
            <a:pPr>
              <a:spcBef>
                <a:spcPts val="600"/>
              </a:spcBef>
              <a:buClrTx/>
              <a:buFontTx/>
              <a:buNone/>
            </a:pPr>
            <a:r>
              <a:rPr lang="en-US" altLang="en-US" sz="3200">
                <a:ea typeface="MS PGothic" panose="020B0600070205080204" pitchFamily="34" charset="-128"/>
              </a:rPr>
              <a:t>Some rules in selecting groups:</a:t>
            </a:r>
          </a:p>
          <a:p>
            <a:pPr marL="0" lvl="1" indent="0">
              <a:spcBef>
                <a:spcPts val="500"/>
              </a:spcBef>
              <a:buClrTx/>
              <a:buFontTx/>
              <a:buNone/>
            </a:pPr>
            <a:r>
              <a:rPr lang="en-US" altLang="en-US" sz="2800">
                <a:ea typeface="MS PGothic" panose="020B0600070205080204" pitchFamily="34" charset="-128"/>
              </a:rPr>
              <a:t>Try to use as few groups as possible to cover all “1”s.</a:t>
            </a:r>
          </a:p>
          <a:p>
            <a:pPr marL="0" lvl="1" indent="0">
              <a:spcBef>
                <a:spcPts val="500"/>
              </a:spcBef>
              <a:buClrTx/>
              <a:buFontTx/>
              <a:buNone/>
            </a:pPr>
            <a:r>
              <a:rPr lang="en-US" altLang="en-US" sz="2800">
                <a:ea typeface="MS PGothic" panose="020B0600070205080204" pitchFamily="34" charset="-128"/>
              </a:rPr>
              <a:t>For each group, try to make it as large as you can </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73729" name="Text Box 1"/>
          <p:cNvSpPr txBox="1">
            <a:spLocks noChangeArrowheads="1"/>
          </p:cNvSpPr>
          <p:nvPr/>
        </p:nvSpPr>
        <p:spPr bwMode="auto">
          <a:xfrm>
            <a:off x="152400" y="609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600">
                <a:solidFill>
                  <a:srgbClr val="345A35"/>
                </a:solidFill>
                <a:effectLst>
                  <a:outerShdw blurRad="38100" dist="38100" dir="2700000" algn="tl">
                    <a:srgbClr val="000000"/>
                  </a:outerShdw>
                </a:effectLst>
              </a:rPr>
              <a:t>Figure 4–55.  What is the Boolean expression for each of the logic gates?</a:t>
            </a:r>
          </a:p>
        </p:txBody>
      </p:sp>
      <p:pic>
        <p:nvPicPr>
          <p:cNvPr id="737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916238"/>
            <a:ext cx="8342313" cy="10239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pic>
        <p:nvPicPr>
          <p:cNvPr id="747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868613"/>
            <a:ext cx="8342313" cy="11207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4754" name="Rectangle 2"/>
          <p:cNvSpPr>
            <a:spLocks noChangeArrowheads="1"/>
          </p:cNvSpPr>
          <p:nvPr/>
        </p:nvSpPr>
        <p:spPr bwMode="auto">
          <a:xfrm>
            <a:off x="152400" y="609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600">
                <a:solidFill>
                  <a:srgbClr val="345A35"/>
                </a:solidFill>
                <a:effectLst>
                  <a:outerShdw blurRad="38100" dist="38100" dir="2700000" algn="tl">
                    <a:srgbClr val="000000"/>
                  </a:outerShdw>
                </a:effectLst>
              </a:rPr>
              <a:t>Figure 4–56.  What is the Boolean expression for each of the logic gates?</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75777"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600">
                <a:solidFill>
                  <a:srgbClr val="345A35"/>
                </a:solidFill>
                <a:effectLst>
                  <a:outerShdw blurRad="38100" dist="38100" dir="2700000" algn="tl">
                    <a:srgbClr val="000000"/>
                  </a:outerShdw>
                </a:effectLst>
              </a:rPr>
              <a:t>Figure 4–58.  Derive a standard SOP and standard POS expression for each truth table.</a:t>
            </a:r>
          </a:p>
        </p:txBody>
      </p:sp>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50" y="914400"/>
            <a:ext cx="6515100"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76801"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600">
                <a:solidFill>
                  <a:srgbClr val="345A35"/>
                </a:solidFill>
                <a:effectLst>
                  <a:outerShdw blurRad="38100" dist="38100" dir="2700000" algn="tl">
                    <a:srgbClr val="000000"/>
                  </a:outerShdw>
                </a:effectLst>
              </a:rPr>
              <a:t>Figure 4–59.  </a:t>
            </a:r>
            <a:br>
              <a:rPr lang="en-US" altLang="en-US" sz="1600">
                <a:solidFill>
                  <a:srgbClr val="345A35"/>
                </a:solidFill>
                <a:effectLst>
                  <a:outerShdw blurRad="38100" dist="38100" dir="2700000" algn="tl">
                    <a:srgbClr val="000000"/>
                  </a:outerShdw>
                </a:effectLst>
              </a:rPr>
            </a:br>
            <a:r>
              <a:rPr lang="en-US" altLang="en-US" sz="1600">
                <a:solidFill>
                  <a:srgbClr val="345A35"/>
                </a:solidFill>
                <a:effectLst>
                  <a:outerShdw blurRad="38100" dist="38100" dir="2700000" algn="tl">
                    <a:srgbClr val="000000"/>
                  </a:outerShdw>
                </a:effectLst>
              </a:rPr>
              <a:t>Reduce the function in the truth table to its minimum SOP form by using a Karnaugh map.</a:t>
            </a:r>
            <a:r>
              <a:rPr lang="en-US" altLang="en-US" sz="700">
                <a:solidFill>
                  <a:srgbClr val="345A35"/>
                </a:solidFill>
                <a:effectLst>
                  <a:outerShdw blurRad="38100" dist="38100" dir="2700000" algn="tl">
                    <a:srgbClr val="000000"/>
                  </a:outerShdw>
                </a:effectLst>
              </a:rPr>
              <a:t> </a:t>
            </a:r>
          </a:p>
        </p:txBody>
      </p:sp>
      <p:pic>
        <p:nvPicPr>
          <p:cNvPr id="76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75" y="914400"/>
            <a:ext cx="3370263"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77825" name="Text Box 1"/>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1600">
                <a:solidFill>
                  <a:srgbClr val="345A35"/>
                </a:solidFill>
                <a:effectLst>
                  <a:outerShdw blurRad="38100" dist="38100" dir="2700000" algn="tl">
                    <a:srgbClr val="000000"/>
                  </a:outerShdw>
                </a:effectLst>
              </a:rPr>
              <a:t>Figure 4–62.  Example 4-21.  Related Problem answer.</a:t>
            </a:r>
            <a:r>
              <a:rPr lang="en-US" altLang="en-US" sz="700">
                <a:solidFill>
                  <a:srgbClr val="345A35"/>
                </a:solidFill>
                <a:effectLst>
                  <a:outerShdw blurRad="38100" dist="38100" dir="2700000" algn="tl">
                    <a:srgbClr val="000000"/>
                  </a:outerShdw>
                </a:effectLst>
              </a:rPr>
              <a:t> </a:t>
            </a:r>
          </a:p>
        </p:txBody>
      </p:sp>
      <p:pic>
        <p:nvPicPr>
          <p:cNvPr id="778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3238" y="914400"/>
            <a:ext cx="2979737"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pic>
        <p:nvPicPr>
          <p:cNvPr id="788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5" y="914400"/>
            <a:ext cx="4832350"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8850" name="Text Box 2"/>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2400">
                <a:solidFill>
                  <a:srgbClr val="345A35"/>
                </a:solidFill>
                <a:effectLst>
                  <a:outerShdw blurRad="38100" dist="38100" dir="2700000" algn="tl">
                    <a:srgbClr val="000000"/>
                  </a:outerShdw>
                </a:effectLst>
              </a:rPr>
              <a:t>Figure 4–63.  Example 4-22.  Related Problem answer.</a:t>
            </a:r>
            <a:r>
              <a:rPr lang="en-US" altLang="en-US" sz="2400" b="1">
                <a:solidFill>
                  <a:srgbClr val="345A35"/>
                </a:solidFill>
                <a:effectLst>
                  <a:outerShdw blurRad="38100" dist="38100" dir="2700000" algn="tl">
                    <a:srgbClr val="000000"/>
                  </a:outerShdw>
                </a:effectLst>
              </a:rPr>
              <a:t> </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pic>
        <p:nvPicPr>
          <p:cNvPr id="798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3238" y="914400"/>
            <a:ext cx="2979737"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9874" name="Text Box 2"/>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2400">
                <a:solidFill>
                  <a:srgbClr val="345A35"/>
                </a:solidFill>
                <a:effectLst>
                  <a:outerShdw blurRad="38100" dist="38100" dir="2700000" algn="tl">
                    <a:srgbClr val="000000"/>
                  </a:outerShdw>
                </a:effectLst>
              </a:rPr>
              <a:t>Figure 4–64.  Example 4-23.  Related Problem answer.</a:t>
            </a:r>
            <a:r>
              <a:rPr lang="en-US" altLang="en-US" sz="2400" b="1">
                <a:solidFill>
                  <a:srgbClr val="345A35"/>
                </a:solidFill>
                <a:effectLst>
                  <a:outerShdw blurRad="38100" dist="38100" dir="2700000" algn="tl">
                    <a:srgbClr val="000000"/>
                  </a:outerShdw>
                </a:effectLst>
              </a:rPr>
              <a:t> </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pic>
        <p:nvPicPr>
          <p:cNvPr id="808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2325" y="914400"/>
            <a:ext cx="4881563"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0898" name="Text Box 2"/>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2400">
                <a:solidFill>
                  <a:srgbClr val="345A35"/>
                </a:solidFill>
                <a:effectLst>
                  <a:outerShdw blurRad="38100" dist="38100" dir="2700000" algn="tl">
                    <a:srgbClr val="000000"/>
                  </a:outerShdw>
                </a:effectLst>
              </a:rPr>
              <a:t>Figure 4–65.  Example 4-24.  Related Problem answer.</a:t>
            </a:r>
            <a:r>
              <a:rPr lang="en-US" altLang="en-US" sz="2400" b="1">
                <a:solidFill>
                  <a:srgbClr val="345A35"/>
                </a:solidFill>
                <a:effectLst>
                  <a:outerShdw blurRad="38100" dist="38100" dir="2700000" algn="tl">
                    <a:srgbClr val="000000"/>
                  </a:outerShdw>
                </a:effectLst>
              </a:rPr>
              <a:t> </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pic>
        <p:nvPicPr>
          <p:cNvPr id="819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5" y="914400"/>
            <a:ext cx="4832350"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22" name="Text Box 2"/>
          <p:cNvSpPr txBox="1">
            <a:spLocks noChangeArrowheads="1"/>
          </p:cNvSpPr>
          <p:nvPr/>
        </p:nvSpPr>
        <p:spPr bwMode="auto">
          <a:xfrm>
            <a:off x="152400" y="228600"/>
            <a:ext cx="8763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eaLnBrk="1" hangingPunct="1">
              <a:buClrTx/>
              <a:buFontTx/>
              <a:buNone/>
            </a:pPr>
            <a:r>
              <a:rPr lang="en-US" altLang="en-US" sz="2400">
                <a:solidFill>
                  <a:srgbClr val="345A35"/>
                </a:solidFill>
                <a:effectLst>
                  <a:outerShdw blurRad="38100" dist="38100" dir="2700000" algn="tl">
                    <a:srgbClr val="000000"/>
                  </a:outerShdw>
                </a:effectLst>
              </a:rPr>
              <a:t>Figure 4–66.  Example 4-30.  Related Problem answer.</a:t>
            </a:r>
            <a:r>
              <a:rPr lang="en-US" altLang="en-US" sz="2400" b="1">
                <a:solidFill>
                  <a:srgbClr val="345A35"/>
                </a:solidFill>
                <a:effectLst>
                  <a:outerShdw blurRad="38100" dist="38100" dir="2700000" algn="tl">
                    <a:srgbClr val="000000"/>
                  </a:outerShdw>
                </a:effectLst>
              </a:rPr>
              <a:t> </a:t>
            </a:r>
          </a:p>
        </p:txBody>
      </p:sp>
    </p:spTree>
  </p:cSld>
  <p:clrMapOvr>
    <a:masterClrMapping/>
  </p:clrMapOvr>
  <p:transition>
    <p:cover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10241" name="Text Box 1"/>
          <p:cNvSpPr txBox="1">
            <a:spLocks noChangeArrowheads="1"/>
          </p:cNvSpPr>
          <p:nvPr/>
        </p:nvSpPr>
        <p:spPr bwMode="auto">
          <a:xfrm>
            <a:off x="0" y="304800"/>
            <a:ext cx="91440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a:buClrTx/>
              <a:buFontTx/>
              <a:buNone/>
            </a:pPr>
            <a:r>
              <a:rPr lang="en-US" altLang="en-US" sz="2400" b="1">
                <a:solidFill>
                  <a:srgbClr val="345A35"/>
                </a:solidFill>
              </a:rPr>
              <a:t>Two-Variable K-map</a:t>
            </a:r>
          </a:p>
        </p:txBody>
      </p:sp>
      <p:sp>
        <p:nvSpPr>
          <p:cNvPr id="10242" name="Rectangle 2"/>
          <p:cNvSpPr>
            <a:spLocks noChangeArrowheads="1"/>
          </p:cNvSpPr>
          <p:nvPr/>
        </p:nvSpPr>
        <p:spPr bwMode="auto">
          <a:xfrm>
            <a:off x="5705475" y="3071813"/>
            <a:ext cx="1166813" cy="1139825"/>
          </a:xfrm>
          <a:prstGeom prst="rect">
            <a:avLst/>
          </a:prstGeom>
          <a:solidFill>
            <a:srgbClr val="FFFFFF"/>
          </a:solidFill>
          <a:ln w="255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243" name="Line 3"/>
          <p:cNvSpPr>
            <a:spLocks noChangeShapeType="1"/>
          </p:cNvSpPr>
          <p:nvPr/>
        </p:nvSpPr>
        <p:spPr bwMode="auto">
          <a:xfrm flipH="1">
            <a:off x="5700713" y="3641725"/>
            <a:ext cx="1176337" cy="1588"/>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244" name="Line 4"/>
          <p:cNvSpPr>
            <a:spLocks noChangeShapeType="1"/>
          </p:cNvSpPr>
          <p:nvPr/>
        </p:nvSpPr>
        <p:spPr bwMode="auto">
          <a:xfrm flipV="1">
            <a:off x="6275388" y="3067050"/>
            <a:ext cx="1587" cy="1149350"/>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245" name="Line 5"/>
          <p:cNvSpPr>
            <a:spLocks noChangeShapeType="1"/>
          </p:cNvSpPr>
          <p:nvPr/>
        </p:nvSpPr>
        <p:spPr bwMode="auto">
          <a:xfrm>
            <a:off x="5135563" y="2501900"/>
            <a:ext cx="569912" cy="569913"/>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10246" name="Group 6"/>
          <p:cNvGrpSpPr>
            <a:grpSpLocks/>
          </p:cNvGrpSpPr>
          <p:nvPr/>
        </p:nvGrpSpPr>
        <p:grpSpPr bwMode="auto">
          <a:xfrm>
            <a:off x="4941888" y="2582863"/>
            <a:ext cx="252412" cy="385762"/>
            <a:chOff x="3113" y="1627"/>
            <a:chExt cx="159" cy="243"/>
          </a:xfrm>
        </p:grpSpPr>
        <p:sp>
          <p:nvSpPr>
            <p:cNvPr id="10247" name="Rectangle 7"/>
            <p:cNvSpPr>
              <a:spLocks noChangeArrowheads="1"/>
            </p:cNvSpPr>
            <p:nvPr/>
          </p:nvSpPr>
          <p:spPr bwMode="auto">
            <a:xfrm>
              <a:off x="3113" y="1627"/>
              <a:ext cx="139"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A </a:t>
              </a:r>
            </a:p>
          </p:txBody>
        </p:sp>
        <p:sp>
          <p:nvSpPr>
            <p:cNvPr id="10248" name="Rectangle 8"/>
            <p:cNvSpPr>
              <a:spLocks noChangeArrowheads="1"/>
            </p:cNvSpPr>
            <p:nvPr/>
          </p:nvSpPr>
          <p:spPr bwMode="auto">
            <a:xfrm>
              <a:off x="3238" y="1708"/>
              <a:ext cx="34" cy="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700">
                  <a:latin typeface="Times New Roman" panose="02020603050405020304" pitchFamily="18" charset="0"/>
                  <a:ea typeface="MS PGothic" panose="020B0600070205080204" pitchFamily="34" charset="-128"/>
                </a:rPr>
                <a:t> </a:t>
              </a:r>
            </a:p>
          </p:txBody>
        </p:sp>
      </p:grpSp>
      <p:sp>
        <p:nvSpPr>
          <p:cNvPr id="10249" name="Rectangle 9"/>
          <p:cNvSpPr>
            <a:spLocks noChangeArrowheads="1"/>
          </p:cNvSpPr>
          <p:nvPr/>
        </p:nvSpPr>
        <p:spPr bwMode="auto">
          <a:xfrm>
            <a:off x="2157413" y="4635500"/>
            <a:ext cx="165258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2000">
                <a:ea typeface="MS PGothic" panose="020B0600070205080204" pitchFamily="34" charset="-128"/>
              </a:rPr>
              <a:t>(a) Truth table </a:t>
            </a:r>
          </a:p>
        </p:txBody>
      </p:sp>
      <p:sp>
        <p:nvSpPr>
          <p:cNvPr id="10250" name="Rectangle 10"/>
          <p:cNvSpPr>
            <a:spLocks noChangeArrowheads="1"/>
          </p:cNvSpPr>
          <p:nvPr/>
        </p:nvSpPr>
        <p:spPr bwMode="auto">
          <a:xfrm>
            <a:off x="4960938" y="4635500"/>
            <a:ext cx="205422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2000">
                <a:ea typeface="MS PGothic" panose="020B0600070205080204" pitchFamily="34" charset="-128"/>
              </a:rPr>
              <a:t>(b) Karnaugh map</a:t>
            </a:r>
          </a:p>
        </p:txBody>
      </p:sp>
      <p:sp>
        <p:nvSpPr>
          <p:cNvPr id="10251" name="Rectangle 11"/>
          <p:cNvSpPr>
            <a:spLocks noChangeArrowheads="1"/>
          </p:cNvSpPr>
          <p:nvPr/>
        </p:nvSpPr>
        <p:spPr bwMode="auto">
          <a:xfrm>
            <a:off x="5432425" y="3235325"/>
            <a:ext cx="182563"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0 </a:t>
            </a:r>
          </a:p>
        </p:txBody>
      </p:sp>
      <p:sp>
        <p:nvSpPr>
          <p:cNvPr id="10252" name="Rectangle 12"/>
          <p:cNvSpPr>
            <a:spLocks noChangeArrowheads="1"/>
          </p:cNvSpPr>
          <p:nvPr/>
        </p:nvSpPr>
        <p:spPr bwMode="auto">
          <a:xfrm>
            <a:off x="5418138" y="381158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1 </a:t>
            </a:r>
          </a:p>
        </p:txBody>
      </p:sp>
      <p:sp>
        <p:nvSpPr>
          <p:cNvPr id="10253" name="Rectangle 13"/>
          <p:cNvSpPr>
            <a:spLocks noChangeArrowheads="1"/>
          </p:cNvSpPr>
          <p:nvPr/>
        </p:nvSpPr>
        <p:spPr bwMode="auto">
          <a:xfrm>
            <a:off x="5940425" y="2754313"/>
            <a:ext cx="1825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0 </a:t>
            </a:r>
          </a:p>
        </p:txBody>
      </p:sp>
      <p:sp>
        <p:nvSpPr>
          <p:cNvPr id="10254" name="Rectangle 14"/>
          <p:cNvSpPr>
            <a:spLocks noChangeArrowheads="1"/>
          </p:cNvSpPr>
          <p:nvPr/>
        </p:nvSpPr>
        <p:spPr bwMode="auto">
          <a:xfrm>
            <a:off x="6518275" y="2754313"/>
            <a:ext cx="1825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1 </a:t>
            </a:r>
          </a:p>
        </p:txBody>
      </p:sp>
      <p:sp>
        <p:nvSpPr>
          <p:cNvPr id="10255" name="Rectangle 15"/>
          <p:cNvSpPr>
            <a:spLocks noChangeArrowheads="1"/>
          </p:cNvSpPr>
          <p:nvPr/>
        </p:nvSpPr>
        <p:spPr bwMode="auto">
          <a:xfrm>
            <a:off x="5838825" y="3190875"/>
            <a:ext cx="249238"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0256" name="Rectangle 16"/>
          <p:cNvSpPr>
            <a:spLocks noChangeArrowheads="1"/>
          </p:cNvSpPr>
          <p:nvPr/>
        </p:nvSpPr>
        <p:spPr bwMode="auto">
          <a:xfrm>
            <a:off x="6032500" y="3314700"/>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0 </a:t>
            </a:r>
          </a:p>
        </p:txBody>
      </p:sp>
      <p:sp>
        <p:nvSpPr>
          <p:cNvPr id="10257" name="Rectangle 17"/>
          <p:cNvSpPr>
            <a:spLocks noChangeArrowheads="1"/>
          </p:cNvSpPr>
          <p:nvPr/>
        </p:nvSpPr>
        <p:spPr bwMode="auto">
          <a:xfrm>
            <a:off x="6416675" y="3190875"/>
            <a:ext cx="249238"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0258" name="Rectangle 18"/>
          <p:cNvSpPr>
            <a:spLocks noChangeArrowheads="1"/>
          </p:cNvSpPr>
          <p:nvPr/>
        </p:nvSpPr>
        <p:spPr bwMode="auto">
          <a:xfrm>
            <a:off x="6630988" y="3314700"/>
            <a:ext cx="96837"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1</a:t>
            </a:r>
          </a:p>
        </p:txBody>
      </p:sp>
      <p:sp>
        <p:nvSpPr>
          <p:cNvPr id="10259" name="Rectangle 19"/>
          <p:cNvSpPr>
            <a:spLocks noChangeArrowheads="1"/>
          </p:cNvSpPr>
          <p:nvPr/>
        </p:nvSpPr>
        <p:spPr bwMode="auto">
          <a:xfrm>
            <a:off x="6416675" y="3767138"/>
            <a:ext cx="249238"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0260" name="Rectangle 20"/>
          <p:cNvSpPr>
            <a:spLocks noChangeArrowheads="1"/>
          </p:cNvSpPr>
          <p:nvPr/>
        </p:nvSpPr>
        <p:spPr bwMode="auto">
          <a:xfrm>
            <a:off x="6608763" y="3889375"/>
            <a:ext cx="144462"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3 </a:t>
            </a:r>
          </a:p>
        </p:txBody>
      </p:sp>
      <p:sp>
        <p:nvSpPr>
          <p:cNvPr id="10261" name="Rectangle 21"/>
          <p:cNvSpPr>
            <a:spLocks noChangeArrowheads="1"/>
          </p:cNvSpPr>
          <p:nvPr/>
        </p:nvSpPr>
        <p:spPr bwMode="auto">
          <a:xfrm>
            <a:off x="5838825" y="3767138"/>
            <a:ext cx="249238"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0262" name="Line 22"/>
          <p:cNvSpPr>
            <a:spLocks noChangeShapeType="1"/>
          </p:cNvSpPr>
          <p:nvPr/>
        </p:nvSpPr>
        <p:spPr bwMode="auto">
          <a:xfrm flipH="1">
            <a:off x="2254250" y="2732088"/>
            <a:ext cx="1338263" cy="1587"/>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263" name="Line 23"/>
          <p:cNvSpPr>
            <a:spLocks noChangeShapeType="1"/>
          </p:cNvSpPr>
          <p:nvPr/>
        </p:nvSpPr>
        <p:spPr bwMode="auto">
          <a:xfrm flipV="1">
            <a:off x="3017838" y="2281238"/>
            <a:ext cx="1587" cy="2124075"/>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264" name="Rectangle 24"/>
          <p:cNvSpPr>
            <a:spLocks noChangeArrowheads="1"/>
          </p:cNvSpPr>
          <p:nvPr/>
        </p:nvSpPr>
        <p:spPr bwMode="auto">
          <a:xfrm>
            <a:off x="6032500" y="3889375"/>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2 </a:t>
            </a:r>
          </a:p>
        </p:txBody>
      </p:sp>
      <p:sp>
        <p:nvSpPr>
          <p:cNvPr id="10265" name="Rectangle 25"/>
          <p:cNvSpPr>
            <a:spLocks noChangeArrowheads="1"/>
          </p:cNvSpPr>
          <p:nvPr/>
        </p:nvSpPr>
        <p:spPr bwMode="auto">
          <a:xfrm>
            <a:off x="2252663" y="2305050"/>
            <a:ext cx="222250"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A </a:t>
            </a:r>
          </a:p>
        </p:txBody>
      </p:sp>
      <p:sp>
        <p:nvSpPr>
          <p:cNvPr id="10266" name="Rectangle 26"/>
          <p:cNvSpPr>
            <a:spLocks noChangeArrowheads="1"/>
          </p:cNvSpPr>
          <p:nvPr/>
        </p:nvSpPr>
        <p:spPr bwMode="auto">
          <a:xfrm>
            <a:off x="2611438" y="2305050"/>
            <a:ext cx="222250"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B </a:t>
            </a:r>
          </a:p>
        </p:txBody>
      </p:sp>
      <p:sp>
        <p:nvSpPr>
          <p:cNvPr id="10267" name="Rectangle 27"/>
          <p:cNvSpPr>
            <a:spLocks noChangeArrowheads="1"/>
          </p:cNvSpPr>
          <p:nvPr/>
        </p:nvSpPr>
        <p:spPr bwMode="auto">
          <a:xfrm>
            <a:off x="2325688" y="2811463"/>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0 </a:t>
            </a:r>
          </a:p>
        </p:txBody>
      </p:sp>
      <p:sp>
        <p:nvSpPr>
          <p:cNvPr id="10268" name="Rectangle 28"/>
          <p:cNvSpPr>
            <a:spLocks noChangeArrowheads="1"/>
          </p:cNvSpPr>
          <p:nvPr/>
        </p:nvSpPr>
        <p:spPr bwMode="auto">
          <a:xfrm>
            <a:off x="2687638" y="2811463"/>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0 </a:t>
            </a:r>
          </a:p>
        </p:txBody>
      </p:sp>
      <p:sp>
        <p:nvSpPr>
          <p:cNvPr id="10269" name="Rectangle 29"/>
          <p:cNvSpPr>
            <a:spLocks noChangeArrowheads="1"/>
          </p:cNvSpPr>
          <p:nvPr/>
        </p:nvSpPr>
        <p:spPr bwMode="auto">
          <a:xfrm>
            <a:off x="2325688" y="319563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0 </a:t>
            </a:r>
          </a:p>
        </p:txBody>
      </p:sp>
      <p:sp>
        <p:nvSpPr>
          <p:cNvPr id="10270" name="Rectangle 30"/>
          <p:cNvSpPr>
            <a:spLocks noChangeArrowheads="1"/>
          </p:cNvSpPr>
          <p:nvPr/>
        </p:nvSpPr>
        <p:spPr bwMode="auto">
          <a:xfrm>
            <a:off x="2687638" y="319563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1 </a:t>
            </a:r>
          </a:p>
        </p:txBody>
      </p:sp>
      <p:sp>
        <p:nvSpPr>
          <p:cNvPr id="10271" name="Rectangle 31"/>
          <p:cNvSpPr>
            <a:spLocks noChangeArrowheads="1"/>
          </p:cNvSpPr>
          <p:nvPr/>
        </p:nvSpPr>
        <p:spPr bwMode="auto">
          <a:xfrm>
            <a:off x="2325688" y="3581400"/>
            <a:ext cx="182562"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1 </a:t>
            </a:r>
          </a:p>
        </p:txBody>
      </p:sp>
      <p:sp>
        <p:nvSpPr>
          <p:cNvPr id="10272" name="Rectangle 32"/>
          <p:cNvSpPr>
            <a:spLocks noChangeArrowheads="1"/>
          </p:cNvSpPr>
          <p:nvPr/>
        </p:nvSpPr>
        <p:spPr bwMode="auto">
          <a:xfrm>
            <a:off x="2687638" y="3581400"/>
            <a:ext cx="182562"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0 </a:t>
            </a:r>
          </a:p>
        </p:txBody>
      </p:sp>
      <p:sp>
        <p:nvSpPr>
          <p:cNvPr id="10273" name="Rectangle 33"/>
          <p:cNvSpPr>
            <a:spLocks noChangeArrowheads="1"/>
          </p:cNvSpPr>
          <p:nvPr/>
        </p:nvSpPr>
        <p:spPr bwMode="auto">
          <a:xfrm>
            <a:off x="2325688" y="396398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1 </a:t>
            </a:r>
          </a:p>
        </p:txBody>
      </p:sp>
      <p:sp>
        <p:nvSpPr>
          <p:cNvPr id="10274" name="Rectangle 34"/>
          <p:cNvSpPr>
            <a:spLocks noChangeArrowheads="1"/>
          </p:cNvSpPr>
          <p:nvPr/>
        </p:nvSpPr>
        <p:spPr bwMode="auto">
          <a:xfrm>
            <a:off x="2687638" y="396398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1 </a:t>
            </a:r>
          </a:p>
        </p:txBody>
      </p:sp>
      <p:sp>
        <p:nvSpPr>
          <p:cNvPr id="10275" name="Rectangle 35"/>
          <p:cNvSpPr>
            <a:spLocks noChangeArrowheads="1"/>
          </p:cNvSpPr>
          <p:nvPr/>
        </p:nvSpPr>
        <p:spPr bwMode="auto">
          <a:xfrm>
            <a:off x="3200400" y="2808288"/>
            <a:ext cx="249238"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0276" name="Rectangle 36"/>
          <p:cNvSpPr>
            <a:spLocks noChangeArrowheads="1"/>
          </p:cNvSpPr>
          <p:nvPr/>
        </p:nvSpPr>
        <p:spPr bwMode="auto">
          <a:xfrm>
            <a:off x="3394075" y="2930525"/>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0 </a:t>
            </a:r>
          </a:p>
        </p:txBody>
      </p:sp>
      <p:sp>
        <p:nvSpPr>
          <p:cNvPr id="10277" name="Rectangle 37"/>
          <p:cNvSpPr>
            <a:spLocks noChangeArrowheads="1"/>
          </p:cNvSpPr>
          <p:nvPr/>
        </p:nvSpPr>
        <p:spPr bwMode="auto">
          <a:xfrm>
            <a:off x="3200400" y="3190875"/>
            <a:ext cx="249238"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0278" name="Rectangle 38"/>
          <p:cNvSpPr>
            <a:spLocks noChangeArrowheads="1"/>
          </p:cNvSpPr>
          <p:nvPr/>
        </p:nvSpPr>
        <p:spPr bwMode="auto">
          <a:xfrm>
            <a:off x="3394075" y="3314700"/>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1 </a:t>
            </a:r>
          </a:p>
        </p:txBody>
      </p:sp>
      <p:sp>
        <p:nvSpPr>
          <p:cNvPr id="10279" name="Rectangle 39"/>
          <p:cNvSpPr>
            <a:spLocks noChangeArrowheads="1"/>
          </p:cNvSpPr>
          <p:nvPr/>
        </p:nvSpPr>
        <p:spPr bwMode="auto">
          <a:xfrm>
            <a:off x="3200400" y="3960813"/>
            <a:ext cx="249238"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0280" name="Rectangle 40"/>
          <p:cNvSpPr>
            <a:spLocks noChangeArrowheads="1"/>
          </p:cNvSpPr>
          <p:nvPr/>
        </p:nvSpPr>
        <p:spPr bwMode="auto">
          <a:xfrm>
            <a:off x="3394075" y="4083050"/>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3 </a:t>
            </a:r>
          </a:p>
        </p:txBody>
      </p:sp>
      <p:sp>
        <p:nvSpPr>
          <p:cNvPr id="10281" name="Rectangle 41"/>
          <p:cNvSpPr>
            <a:spLocks noChangeArrowheads="1"/>
          </p:cNvSpPr>
          <p:nvPr/>
        </p:nvSpPr>
        <p:spPr bwMode="auto">
          <a:xfrm>
            <a:off x="3200400" y="3575050"/>
            <a:ext cx="249238"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m </a:t>
            </a:r>
          </a:p>
        </p:txBody>
      </p:sp>
      <p:sp>
        <p:nvSpPr>
          <p:cNvPr id="10282" name="Rectangle 42"/>
          <p:cNvSpPr>
            <a:spLocks noChangeArrowheads="1"/>
          </p:cNvSpPr>
          <p:nvPr/>
        </p:nvSpPr>
        <p:spPr bwMode="auto">
          <a:xfrm>
            <a:off x="3394075" y="3698875"/>
            <a:ext cx="1444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500">
                <a:latin typeface="Times New Roman" panose="02020603050405020304" pitchFamily="18" charset="0"/>
                <a:ea typeface="MS PGothic" panose="020B0600070205080204" pitchFamily="34" charset="-128"/>
              </a:rPr>
              <a:t>2 </a:t>
            </a:r>
          </a:p>
        </p:txBody>
      </p:sp>
      <p:grpSp>
        <p:nvGrpSpPr>
          <p:cNvPr id="10283" name="Group 43"/>
          <p:cNvGrpSpPr>
            <a:grpSpLocks/>
          </p:cNvGrpSpPr>
          <p:nvPr/>
        </p:nvGrpSpPr>
        <p:grpSpPr bwMode="auto">
          <a:xfrm>
            <a:off x="5456238" y="2406650"/>
            <a:ext cx="250825" cy="385763"/>
            <a:chOff x="3437" y="1516"/>
            <a:chExt cx="158" cy="243"/>
          </a:xfrm>
        </p:grpSpPr>
        <p:sp>
          <p:nvSpPr>
            <p:cNvPr id="10284" name="Rectangle 44"/>
            <p:cNvSpPr>
              <a:spLocks noChangeArrowheads="1"/>
            </p:cNvSpPr>
            <p:nvPr/>
          </p:nvSpPr>
          <p:spPr bwMode="auto">
            <a:xfrm>
              <a:off x="3437" y="1516"/>
              <a:ext cx="139"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ea typeface="MS PGothic" panose="020B0600070205080204" pitchFamily="34" charset="-128"/>
                </a:rPr>
                <a:t>B </a:t>
              </a:r>
            </a:p>
          </p:txBody>
        </p:sp>
        <p:sp>
          <p:nvSpPr>
            <p:cNvPr id="10285" name="Rectangle 45"/>
            <p:cNvSpPr>
              <a:spLocks noChangeArrowheads="1"/>
            </p:cNvSpPr>
            <p:nvPr/>
          </p:nvSpPr>
          <p:spPr bwMode="auto">
            <a:xfrm>
              <a:off x="3561" y="1596"/>
              <a:ext cx="34" cy="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700">
                  <a:latin typeface="Times New Roman" panose="02020603050405020304" pitchFamily="18" charset="0"/>
                  <a:ea typeface="MS PGothic" panose="020B0600070205080204" pitchFamily="34" charset="-128"/>
                </a:rPr>
                <a:t> </a:t>
              </a:r>
            </a:p>
          </p:txBody>
        </p:sp>
      </p:grpSp>
      <p:sp>
        <p:nvSpPr>
          <p:cNvPr id="10286" name="Text Box 46"/>
          <p:cNvSpPr txBox="1">
            <a:spLocks noChangeArrowheads="1"/>
          </p:cNvSpPr>
          <p:nvPr/>
        </p:nvSpPr>
        <p:spPr bwMode="auto">
          <a:xfrm>
            <a:off x="6661150" y="6477000"/>
            <a:ext cx="2543175"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400">
                <a:latin typeface="Times New Roman" panose="02020603050405020304" pitchFamily="18" charset="0"/>
                <a:ea typeface="MS PGothic" panose="020B0600070205080204" pitchFamily="34" charset="-128"/>
              </a:rPr>
              <a:t>[ Figure 2.49 from the textbook ]</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0">
          <a:gsLst>
            <a:gs pos="0">
              <a:srgbClr val="C2C2B7"/>
            </a:gs>
            <a:gs pos="100000">
              <a:srgbClr val="FFFFF0"/>
            </a:gs>
          </a:gsLst>
          <a:lin ang="13500000" scaled="1"/>
        </a:gradFill>
        <a:effectLst/>
      </p:bgPr>
    </p:bg>
    <p:spTree>
      <p:nvGrpSpPr>
        <p:cNvPr id="1" name=""/>
        <p:cNvGrpSpPr/>
        <p:nvPr/>
      </p:nvGrpSpPr>
      <p:grpSpPr>
        <a:xfrm>
          <a:off x="0" y="0"/>
          <a:ext cx="0" cy="0"/>
          <a:chOff x="0" y="0"/>
          <a:chExt cx="0" cy="0"/>
        </a:xfrm>
      </p:grpSpPr>
      <p:sp>
        <p:nvSpPr>
          <p:cNvPr id="11265" name="Text Box 1"/>
          <p:cNvSpPr txBox="1">
            <a:spLocks noChangeArrowheads="1"/>
          </p:cNvSpPr>
          <p:nvPr/>
        </p:nvSpPr>
        <p:spPr bwMode="auto">
          <a:xfrm>
            <a:off x="0" y="304800"/>
            <a:ext cx="91440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lgn="ctr">
              <a:buClrTx/>
              <a:buFontTx/>
              <a:buNone/>
            </a:pPr>
            <a:r>
              <a:rPr lang="en-US" altLang="en-US" sz="2400" b="1">
                <a:solidFill>
                  <a:srgbClr val="345A35"/>
                </a:solidFill>
              </a:rPr>
              <a:t>Step-By-Step Example</a:t>
            </a:r>
          </a:p>
        </p:txBody>
      </p:sp>
      <p:sp>
        <p:nvSpPr>
          <p:cNvPr id="11266" name="Line 2"/>
          <p:cNvSpPr>
            <a:spLocks noChangeShapeType="1"/>
          </p:cNvSpPr>
          <p:nvPr/>
        </p:nvSpPr>
        <p:spPr bwMode="auto">
          <a:xfrm flipH="1">
            <a:off x="3959225" y="3024188"/>
            <a:ext cx="1338263" cy="1587"/>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267" name="Line 3"/>
          <p:cNvSpPr>
            <a:spLocks noChangeShapeType="1"/>
          </p:cNvSpPr>
          <p:nvPr/>
        </p:nvSpPr>
        <p:spPr bwMode="auto">
          <a:xfrm flipV="1">
            <a:off x="4722813" y="2571750"/>
            <a:ext cx="1587" cy="2124075"/>
          </a:xfrm>
          <a:prstGeom prst="line">
            <a:avLst/>
          </a:prstGeom>
          <a:noFill/>
          <a:ln w="255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268" name="Rectangle 4"/>
          <p:cNvSpPr>
            <a:spLocks noChangeArrowheads="1"/>
          </p:cNvSpPr>
          <p:nvPr/>
        </p:nvSpPr>
        <p:spPr bwMode="auto">
          <a:xfrm>
            <a:off x="3957638" y="2595563"/>
            <a:ext cx="222250"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A </a:t>
            </a:r>
          </a:p>
        </p:txBody>
      </p:sp>
      <p:sp>
        <p:nvSpPr>
          <p:cNvPr id="11269" name="Rectangle 5"/>
          <p:cNvSpPr>
            <a:spLocks noChangeArrowheads="1"/>
          </p:cNvSpPr>
          <p:nvPr/>
        </p:nvSpPr>
        <p:spPr bwMode="auto">
          <a:xfrm>
            <a:off x="4157663" y="2722563"/>
            <a:ext cx="55562"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700">
                <a:latin typeface="Times New Roman" panose="02020603050405020304" pitchFamily="18" charset="0"/>
              </a:rPr>
              <a:t> </a:t>
            </a:r>
          </a:p>
        </p:txBody>
      </p:sp>
      <p:sp>
        <p:nvSpPr>
          <p:cNvPr id="11270" name="Rectangle 6"/>
          <p:cNvSpPr>
            <a:spLocks noChangeArrowheads="1"/>
          </p:cNvSpPr>
          <p:nvPr/>
        </p:nvSpPr>
        <p:spPr bwMode="auto">
          <a:xfrm>
            <a:off x="4316413" y="2595563"/>
            <a:ext cx="222250"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B </a:t>
            </a:r>
          </a:p>
        </p:txBody>
      </p:sp>
      <p:sp>
        <p:nvSpPr>
          <p:cNvPr id="11271" name="Rectangle 7"/>
          <p:cNvSpPr>
            <a:spLocks noChangeArrowheads="1"/>
          </p:cNvSpPr>
          <p:nvPr/>
        </p:nvSpPr>
        <p:spPr bwMode="auto">
          <a:xfrm>
            <a:off x="4030663" y="3103563"/>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1272" name="Rectangle 8"/>
          <p:cNvSpPr>
            <a:spLocks noChangeArrowheads="1"/>
          </p:cNvSpPr>
          <p:nvPr/>
        </p:nvSpPr>
        <p:spPr bwMode="auto">
          <a:xfrm>
            <a:off x="4392613" y="3103563"/>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1273" name="Rectangle 9"/>
          <p:cNvSpPr>
            <a:spLocks noChangeArrowheads="1"/>
          </p:cNvSpPr>
          <p:nvPr/>
        </p:nvSpPr>
        <p:spPr bwMode="auto">
          <a:xfrm>
            <a:off x="4030663" y="348773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1274" name="Rectangle 10"/>
          <p:cNvSpPr>
            <a:spLocks noChangeArrowheads="1"/>
          </p:cNvSpPr>
          <p:nvPr/>
        </p:nvSpPr>
        <p:spPr bwMode="auto">
          <a:xfrm>
            <a:off x="4392613" y="348773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1275" name="Rectangle 11"/>
          <p:cNvSpPr>
            <a:spLocks noChangeArrowheads="1"/>
          </p:cNvSpPr>
          <p:nvPr/>
        </p:nvSpPr>
        <p:spPr bwMode="auto">
          <a:xfrm>
            <a:off x="4030663" y="3871913"/>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1276" name="Rectangle 12"/>
          <p:cNvSpPr>
            <a:spLocks noChangeArrowheads="1"/>
          </p:cNvSpPr>
          <p:nvPr/>
        </p:nvSpPr>
        <p:spPr bwMode="auto">
          <a:xfrm>
            <a:off x="4392613" y="3871913"/>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
        <p:nvSpPr>
          <p:cNvPr id="11277" name="Rectangle 13"/>
          <p:cNvSpPr>
            <a:spLocks noChangeArrowheads="1"/>
          </p:cNvSpPr>
          <p:nvPr/>
        </p:nvSpPr>
        <p:spPr bwMode="auto">
          <a:xfrm>
            <a:off x="4030663" y="425608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1278" name="Rectangle 14"/>
          <p:cNvSpPr>
            <a:spLocks noChangeArrowheads="1"/>
          </p:cNvSpPr>
          <p:nvPr/>
        </p:nvSpPr>
        <p:spPr bwMode="auto">
          <a:xfrm>
            <a:off x="4392613" y="425608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1279" name="Rectangle 15"/>
          <p:cNvSpPr>
            <a:spLocks noChangeArrowheads="1"/>
          </p:cNvSpPr>
          <p:nvPr/>
        </p:nvSpPr>
        <p:spPr bwMode="auto">
          <a:xfrm>
            <a:off x="4922838" y="310038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1280" name="Rectangle 16"/>
          <p:cNvSpPr>
            <a:spLocks noChangeArrowheads="1"/>
          </p:cNvSpPr>
          <p:nvPr/>
        </p:nvSpPr>
        <p:spPr bwMode="auto">
          <a:xfrm>
            <a:off x="4922838" y="3481388"/>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1281" name="Rectangle 17"/>
          <p:cNvSpPr>
            <a:spLocks noChangeArrowheads="1"/>
          </p:cNvSpPr>
          <p:nvPr/>
        </p:nvSpPr>
        <p:spPr bwMode="auto">
          <a:xfrm>
            <a:off x="4922838" y="4252913"/>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1 </a:t>
            </a:r>
          </a:p>
        </p:txBody>
      </p:sp>
      <p:sp>
        <p:nvSpPr>
          <p:cNvPr id="11282" name="Rectangle 18"/>
          <p:cNvSpPr>
            <a:spLocks noChangeArrowheads="1"/>
          </p:cNvSpPr>
          <p:nvPr/>
        </p:nvSpPr>
        <p:spPr bwMode="auto">
          <a:xfrm>
            <a:off x="4922838" y="3865563"/>
            <a:ext cx="182562"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Noto Sans CJK SC Regular" charset="0"/>
              </a:defRPr>
            </a:lvl9pPr>
          </a:lstStyle>
          <a:p>
            <a:pPr>
              <a:buClrTx/>
              <a:buFontTx/>
              <a:buNone/>
            </a:pPr>
            <a:r>
              <a:rPr lang="en-US" altLang="en-US" sz="1900">
                <a:latin typeface="Times New Roman" panose="02020603050405020304" pitchFamily="18" charset="0"/>
              </a:rPr>
              <a:t>0 </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Noto Sans CJK SC Regular"/>
      </a:majorFont>
      <a:minorFont>
        <a:latin typeface="Arial"/>
        <a:ea typeface=""/>
        <a:cs typeface="Noto Sans CJK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Noto Sans CJK SC Regular"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solidFill>
              <a:schemeClr val="bg1"/>
            </a:solidFill>
            <a:effectLst/>
            <a:latin typeface="Arial" panose="020B0604020202020204" pitchFamily="34" charset="0"/>
            <a:cs typeface="Noto Sans CJK SC Regular"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11576</TotalTime>
  <Words>1570</Words>
  <Application>Microsoft Office PowerPoint</Application>
  <PresentationFormat>On-screen Show (4:3)</PresentationFormat>
  <Paragraphs>622</Paragraphs>
  <Slides>78</Slides>
  <Notes>78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Times New Roman</vt:lpstr>
      <vt:lpstr>Arial</vt:lpstr>
      <vt:lpstr>Noto Sans CJK SC Regular</vt:lpstr>
      <vt:lpstr>DejaVu Sans</vt:lpstr>
      <vt:lpstr>Wingdings</vt:lpstr>
      <vt:lpstr>MS PGothic</vt:lpstr>
      <vt:lpstr>MS PGothic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dc:title>
  <dc:subject>Boolean Algebra and Logic Simplification</dc:subject>
  <dc:creator>David L. Heiserman</dc:creator>
  <cp:keywords/>
  <dc:description/>
  <cp:lastModifiedBy>Moorche</cp:lastModifiedBy>
  <cp:revision>139</cp:revision>
  <cp:lastPrinted>1601-01-01T00:00:00Z</cp:lastPrinted>
  <dcterms:created xsi:type="dcterms:W3CDTF">2004-12-10T21:03:18Z</dcterms:created>
  <dcterms:modified xsi:type="dcterms:W3CDTF">2021-04-15T04:49:02Z</dcterms:modified>
</cp:coreProperties>
</file>